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9" r:id="rId1"/>
  </p:sldMasterIdLst>
  <p:notesMasterIdLst>
    <p:notesMasterId r:id="rId34"/>
  </p:notesMasterIdLst>
  <p:handoutMasterIdLst>
    <p:handoutMasterId r:id="rId35"/>
  </p:handoutMasterIdLst>
  <p:sldIdLst>
    <p:sldId id="258" r:id="rId2"/>
    <p:sldId id="1924" r:id="rId3"/>
    <p:sldId id="1927" r:id="rId4"/>
    <p:sldId id="1928" r:id="rId5"/>
    <p:sldId id="1922" r:id="rId6"/>
    <p:sldId id="1923" r:id="rId7"/>
    <p:sldId id="1926" r:id="rId8"/>
    <p:sldId id="1929" r:id="rId9"/>
    <p:sldId id="1930" r:id="rId10"/>
    <p:sldId id="1931" r:id="rId11"/>
    <p:sldId id="1932" r:id="rId12"/>
    <p:sldId id="1933" r:id="rId13"/>
    <p:sldId id="1934" r:id="rId14"/>
    <p:sldId id="1935" r:id="rId15"/>
    <p:sldId id="1925" r:id="rId16"/>
    <p:sldId id="1917" r:id="rId17"/>
    <p:sldId id="1918" r:id="rId18"/>
    <p:sldId id="1919" r:id="rId19"/>
    <p:sldId id="1920" r:id="rId20"/>
    <p:sldId id="1921" r:id="rId21"/>
    <p:sldId id="1936" r:id="rId22"/>
    <p:sldId id="1937" r:id="rId23"/>
    <p:sldId id="1938" r:id="rId24"/>
    <p:sldId id="1939" r:id="rId25"/>
    <p:sldId id="1940" r:id="rId26"/>
    <p:sldId id="1941" r:id="rId27"/>
    <p:sldId id="1943" r:id="rId28"/>
    <p:sldId id="1942" r:id="rId29"/>
    <p:sldId id="1944" r:id="rId30"/>
    <p:sldId id="1945" r:id="rId31"/>
    <p:sldId id="1946" r:id="rId32"/>
    <p:sldId id="497" r:id="rId33"/>
  </p:sldIdLst>
  <p:sldSz cx="9144000" cy="6858000" type="screen4x3"/>
  <p:notesSz cx="6858000" cy="9144000"/>
  <p:defaultTextStyle>
    <a:defPPr>
      <a:defRPr lang="en-US"/>
    </a:defPPr>
    <a:lvl1pPr algn="l" rtl="0" fontAlgn="base">
      <a:spcBef>
        <a:spcPct val="0"/>
      </a:spcBef>
      <a:spcAft>
        <a:spcPct val="0"/>
      </a:spcAft>
      <a:defRPr sz="2400" kern="1200">
        <a:solidFill>
          <a:schemeClr val="tx1"/>
        </a:solidFill>
        <a:latin typeface="Tahoma" pitchFamily="-106" charset="0"/>
        <a:ea typeface="+mn-ea"/>
        <a:cs typeface="+mn-cs"/>
      </a:defRPr>
    </a:lvl1pPr>
    <a:lvl2pPr marL="457200" algn="l" rtl="0" fontAlgn="base">
      <a:spcBef>
        <a:spcPct val="0"/>
      </a:spcBef>
      <a:spcAft>
        <a:spcPct val="0"/>
      </a:spcAft>
      <a:defRPr sz="2400" kern="1200">
        <a:solidFill>
          <a:schemeClr val="tx1"/>
        </a:solidFill>
        <a:latin typeface="Tahoma" pitchFamily="-106" charset="0"/>
        <a:ea typeface="+mn-ea"/>
        <a:cs typeface="+mn-cs"/>
      </a:defRPr>
    </a:lvl2pPr>
    <a:lvl3pPr marL="914400" algn="l" rtl="0" fontAlgn="base">
      <a:spcBef>
        <a:spcPct val="0"/>
      </a:spcBef>
      <a:spcAft>
        <a:spcPct val="0"/>
      </a:spcAft>
      <a:defRPr sz="2400" kern="1200">
        <a:solidFill>
          <a:schemeClr val="tx1"/>
        </a:solidFill>
        <a:latin typeface="Tahoma" pitchFamily="-106" charset="0"/>
        <a:ea typeface="+mn-ea"/>
        <a:cs typeface="+mn-cs"/>
      </a:defRPr>
    </a:lvl3pPr>
    <a:lvl4pPr marL="1371600" algn="l" rtl="0" fontAlgn="base">
      <a:spcBef>
        <a:spcPct val="0"/>
      </a:spcBef>
      <a:spcAft>
        <a:spcPct val="0"/>
      </a:spcAft>
      <a:defRPr sz="2400" kern="1200">
        <a:solidFill>
          <a:schemeClr val="tx1"/>
        </a:solidFill>
        <a:latin typeface="Tahoma" pitchFamily="-106" charset="0"/>
        <a:ea typeface="+mn-ea"/>
        <a:cs typeface="+mn-cs"/>
      </a:defRPr>
    </a:lvl4pPr>
    <a:lvl5pPr marL="1828800" algn="l" rtl="0" fontAlgn="base">
      <a:spcBef>
        <a:spcPct val="0"/>
      </a:spcBef>
      <a:spcAft>
        <a:spcPct val="0"/>
      </a:spcAft>
      <a:defRPr sz="2400" kern="1200">
        <a:solidFill>
          <a:schemeClr val="tx1"/>
        </a:solidFill>
        <a:latin typeface="Tahoma" pitchFamily="-106" charset="0"/>
        <a:ea typeface="+mn-ea"/>
        <a:cs typeface="+mn-cs"/>
      </a:defRPr>
    </a:lvl5pPr>
    <a:lvl6pPr marL="2286000" algn="l" defTabSz="457200" rtl="0" eaLnBrk="1" latinLnBrk="0" hangingPunct="1">
      <a:defRPr sz="2400" kern="1200">
        <a:solidFill>
          <a:schemeClr val="tx1"/>
        </a:solidFill>
        <a:latin typeface="Tahoma" pitchFamily="-106" charset="0"/>
        <a:ea typeface="+mn-ea"/>
        <a:cs typeface="+mn-cs"/>
      </a:defRPr>
    </a:lvl6pPr>
    <a:lvl7pPr marL="2743200" algn="l" defTabSz="457200" rtl="0" eaLnBrk="1" latinLnBrk="0" hangingPunct="1">
      <a:defRPr sz="2400" kern="1200">
        <a:solidFill>
          <a:schemeClr val="tx1"/>
        </a:solidFill>
        <a:latin typeface="Tahoma" pitchFamily="-106" charset="0"/>
        <a:ea typeface="+mn-ea"/>
        <a:cs typeface="+mn-cs"/>
      </a:defRPr>
    </a:lvl7pPr>
    <a:lvl8pPr marL="3200400" algn="l" defTabSz="457200" rtl="0" eaLnBrk="1" latinLnBrk="0" hangingPunct="1">
      <a:defRPr sz="2400" kern="1200">
        <a:solidFill>
          <a:schemeClr val="tx1"/>
        </a:solidFill>
        <a:latin typeface="Tahoma" pitchFamily="-106" charset="0"/>
        <a:ea typeface="+mn-ea"/>
        <a:cs typeface="+mn-cs"/>
      </a:defRPr>
    </a:lvl8pPr>
    <a:lvl9pPr marL="3657600" algn="l" defTabSz="457200" rtl="0" eaLnBrk="1" latinLnBrk="0" hangingPunct="1">
      <a:defRPr sz="2400" kern="1200">
        <a:solidFill>
          <a:schemeClr val="tx1"/>
        </a:solidFill>
        <a:latin typeface="Tahoma" pitchFamily="-106"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8B044"/>
    <a:srgbClr val="FFE267"/>
    <a:srgbClr val="8922FD"/>
    <a:srgbClr val="92D050"/>
    <a:srgbClr val="8424F8"/>
    <a:srgbClr val="FF0000"/>
    <a:srgbClr val="D6CDEC"/>
    <a:srgbClr val="78BD70"/>
    <a:srgbClr val="A4F15D"/>
    <a:srgbClr val="FFE3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03"/>
    <p:restoredTop sz="96327" autoAdjust="0"/>
  </p:normalViewPr>
  <p:slideViewPr>
    <p:cSldViewPr>
      <p:cViewPr varScale="1">
        <p:scale>
          <a:sx n="128" d="100"/>
          <a:sy n="128" d="100"/>
        </p:scale>
        <p:origin x="1232" y="176"/>
      </p:cViewPr>
      <p:guideLst>
        <p:guide orient="horz" pos="2160"/>
        <p:guide pos="2880"/>
      </p:guideLst>
    </p:cSldViewPr>
  </p:slideViewPr>
  <p:outlineViewPr>
    <p:cViewPr>
      <p:scale>
        <a:sx n="33" d="100"/>
        <a:sy n="33" d="100"/>
      </p:scale>
      <p:origin x="0" y="-7048"/>
    </p:cViewPr>
  </p:outlineViewPr>
  <p:notesTextViewPr>
    <p:cViewPr>
      <p:scale>
        <a:sx n="100" d="100"/>
        <a:sy n="100" d="100"/>
      </p:scale>
      <p:origin x="0" y="0"/>
    </p:cViewPr>
  </p:notesTextViewPr>
  <p:sorterViewPr>
    <p:cViewPr>
      <p:scale>
        <a:sx n="1" d="1"/>
        <a:sy n="1" d="1"/>
      </p:scale>
      <p:origin x="0" y="24480"/>
    </p:cViewPr>
  </p:sorterViewPr>
  <p:notesViewPr>
    <p:cSldViewPr>
      <p:cViewPr varScale="1">
        <p:scale>
          <a:sx n="55" d="100"/>
          <a:sy n="55" d="100"/>
        </p:scale>
        <p:origin x="-1878"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pitchFamily="-84" charset="0"/>
              </a:defRPr>
            </a:lvl1pPr>
          </a:lstStyle>
          <a:p>
            <a:pPr>
              <a:defRPr/>
            </a:pPr>
            <a:endParaRPr lang="en-US"/>
          </a:p>
        </p:txBody>
      </p:sp>
      <p:sp>
        <p:nvSpPr>
          <p:cNvPr id="1638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pitchFamily="-84" charset="0"/>
              </a:defRPr>
            </a:lvl1pPr>
          </a:lstStyle>
          <a:p>
            <a:pPr>
              <a:defRPr/>
            </a:pPr>
            <a:endParaRPr lang="en-US"/>
          </a:p>
        </p:txBody>
      </p:sp>
      <p:sp>
        <p:nvSpPr>
          <p:cNvPr id="1638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pitchFamily="-84" charset="0"/>
              </a:defRPr>
            </a:lvl1pPr>
          </a:lstStyle>
          <a:p>
            <a:pPr>
              <a:defRPr/>
            </a:pPr>
            <a:endParaRPr lang="en-US"/>
          </a:p>
        </p:txBody>
      </p:sp>
      <p:sp>
        <p:nvSpPr>
          <p:cNvPr id="1638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pitchFamily="-84" charset="0"/>
              </a:defRPr>
            </a:lvl1pPr>
          </a:lstStyle>
          <a:p>
            <a:pPr>
              <a:defRPr/>
            </a:pPr>
            <a:fld id="{E3C2E8F3-95F7-4145-A301-3FA10ED4E2FD}"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pitchFamily="-84" charset="0"/>
              </a:defRPr>
            </a:lvl1pPr>
          </a:lstStyle>
          <a:p>
            <a:pPr>
              <a:defRPr/>
            </a:pPr>
            <a:endParaRPr lang="en-US"/>
          </a:p>
        </p:txBody>
      </p:sp>
      <p:sp>
        <p:nvSpPr>
          <p:cNvPr id="1027"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pitchFamily="-84" charset="0"/>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102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3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pitchFamily="-84" charset="0"/>
              </a:defRPr>
            </a:lvl1pPr>
          </a:lstStyle>
          <a:p>
            <a:pPr>
              <a:defRPr/>
            </a:pPr>
            <a:endParaRPr lang="en-US"/>
          </a:p>
        </p:txBody>
      </p:sp>
      <p:sp>
        <p:nvSpPr>
          <p:cNvPr id="103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pitchFamily="-84" charset="0"/>
              </a:defRPr>
            </a:lvl1pPr>
          </a:lstStyle>
          <a:p>
            <a:pPr>
              <a:defRPr/>
            </a:pPr>
            <a:fld id="{2BFE2475-28EF-9A44-97D3-D2287C00B1B1}" type="slidenum">
              <a:rPr lang="en-US"/>
              <a:pPr>
                <a:defRPr/>
              </a:pPr>
              <a:t>‹#›</a:t>
            </a:fld>
            <a:endParaRPr lang="en-US"/>
          </a:p>
        </p:txBody>
      </p:sp>
    </p:spTree>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charset="0"/>
        <a:ea typeface="ＭＳ Ｐゴシック" pitchFamily="-84" charset="-128"/>
        <a:cs typeface="ＭＳ Ｐゴシック" pitchFamily="-84" charset="-128"/>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p:spPr>
        <p:txBody>
          <a:bodyPr/>
          <a:lstStyle/>
          <a:p>
            <a:fld id="{09FF3312-DBFA-9A42-B637-483F4A814940}" type="slidenum">
              <a:rPr lang="en-US">
                <a:latin typeface="Tahoma" pitchFamily="-106" charset="0"/>
              </a:rPr>
              <a:pPr/>
              <a:t>1</a:t>
            </a:fld>
            <a:endParaRPr lang="en-US">
              <a:latin typeface="Tahoma" pitchFamily="-106" charset="0"/>
            </a:endParaRPr>
          </a:p>
        </p:txBody>
      </p:sp>
      <p:sp>
        <p:nvSpPr>
          <p:cNvPr id="16387" name="Rectangle 1026"/>
          <p:cNvSpPr>
            <a:spLocks noGrp="1" noRot="1" noChangeAspect="1" noChangeArrowheads="1" noTextEdit="1"/>
          </p:cNvSpPr>
          <p:nvPr>
            <p:ph type="sldImg"/>
          </p:nvPr>
        </p:nvSpPr>
        <p:spPr>
          <a:ln/>
        </p:spPr>
      </p:sp>
      <p:sp>
        <p:nvSpPr>
          <p:cNvPr id="16388" name="Rectangle 1027"/>
          <p:cNvSpPr>
            <a:spLocks noGrp="1" noChangeArrowheads="1"/>
          </p:cNvSpPr>
          <p:nvPr>
            <p:ph type="body" idx="1"/>
          </p:nvPr>
        </p:nvSpPr>
        <p:spPr>
          <a:noFill/>
          <a:ln/>
        </p:spPr>
        <p:txBody>
          <a:bodyPr/>
          <a:lstStyle/>
          <a:p>
            <a:r>
              <a:rPr lang="en-US" dirty="0">
                <a:latin typeface="Times New Roman" pitchFamily="-106" charset="0"/>
                <a:ea typeface="ＭＳ Ｐゴシック" pitchFamily="-106" charset="-128"/>
                <a:cs typeface="ＭＳ Ｐゴシック" pitchFamily="-106" charset="-128"/>
              </a:rPr>
              <a:t>I'm John Hatcliff, a professor from Kansas State University.  This is a second talk on semantics for a modeling language, and here we aim to make deeper connections with the underlying application and infrastructure code via contracts.  This talk pulls together several different lines of work that were carried out in collaboration with different teams, including teams from SEI and Galois primarily, but always folks from Collins Aerospace and people working on seL4.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E7B3FE-857C-4B7D-1AD0-3FDC27D2E5DB}"/>
            </a:ext>
          </a:extLst>
        </p:cNvPr>
        <p:cNvGrpSpPr/>
        <p:nvPr/>
      </p:nvGrpSpPr>
      <p:grpSpPr>
        <a:xfrm>
          <a:off x="0" y="0"/>
          <a:ext cx="0" cy="0"/>
          <a:chOff x="0" y="0"/>
          <a:chExt cx="0" cy="0"/>
        </a:xfrm>
      </p:grpSpPr>
      <p:sp>
        <p:nvSpPr>
          <p:cNvPr id="40962" name="Rectangle 7">
            <a:extLst>
              <a:ext uri="{FF2B5EF4-FFF2-40B4-BE49-F238E27FC236}">
                <a16:creationId xmlns:a16="http://schemas.microsoft.com/office/drawing/2014/main" id="{4AA3DA91-0585-EE7C-8189-DCB5118E3A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2400">
                <a:solidFill>
                  <a:schemeClr val="tx1"/>
                </a:solidFill>
                <a:latin typeface="Tahoma" charset="0"/>
                <a:ea typeface="ＭＳ Ｐゴシック" charset="-128"/>
              </a:defRPr>
            </a:lvl1pPr>
            <a:lvl2pPr marL="37931725" indent="-37474525" defTabSz="928688">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fld id="{7F040EF3-A616-5F43-9C99-6F48ED66B85B}" type="slidenum">
              <a:rPr lang="en-US" altLang="x-none" sz="1200">
                <a:latin typeface="Arial" charset="0"/>
              </a:rPr>
              <a:pPr/>
              <a:t>28</a:t>
            </a:fld>
            <a:endParaRPr lang="en-US" altLang="x-none" sz="1200">
              <a:latin typeface="Arial" charset="0"/>
            </a:endParaRPr>
          </a:p>
        </p:txBody>
      </p:sp>
      <p:sp>
        <p:nvSpPr>
          <p:cNvPr id="40963" name="Rectangle 2">
            <a:extLst>
              <a:ext uri="{FF2B5EF4-FFF2-40B4-BE49-F238E27FC236}">
                <a16:creationId xmlns:a16="http://schemas.microsoft.com/office/drawing/2014/main" id="{DE3ACCF7-38DF-75F4-C0BD-B759A4793542}"/>
              </a:ext>
            </a:extLst>
          </p:cNvPr>
          <p:cNvSpPr>
            <a:spLocks noGrp="1" noRot="1" noChangeAspect="1" noChangeArrowheads="1" noTextEdit="1"/>
          </p:cNvSpPr>
          <p:nvPr>
            <p:ph type="sldImg"/>
          </p:nvPr>
        </p:nvSpPr>
        <p:spPr>
          <a:ln/>
        </p:spPr>
      </p:sp>
      <p:sp>
        <p:nvSpPr>
          <p:cNvPr id="40964" name="Rectangle 3">
            <a:extLst>
              <a:ext uri="{FF2B5EF4-FFF2-40B4-BE49-F238E27FC236}">
                <a16:creationId xmlns:a16="http://schemas.microsoft.com/office/drawing/2014/main" id="{4FA4ABD6-3F98-E836-C6C5-41768053C7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x-none" altLang="x-none">
              <a:latin typeface="Times New Roman" charset="0"/>
            </a:endParaRPr>
          </a:p>
        </p:txBody>
      </p:sp>
    </p:spTree>
    <p:extLst>
      <p:ext uri="{BB962C8B-B14F-4D97-AF65-F5344CB8AC3E}">
        <p14:creationId xmlns:p14="http://schemas.microsoft.com/office/powerpoint/2010/main" val="11916862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2400">
                <a:solidFill>
                  <a:schemeClr val="tx1"/>
                </a:solidFill>
                <a:latin typeface="Tahoma" charset="0"/>
                <a:ea typeface="ＭＳ Ｐゴシック" charset="-128"/>
              </a:defRPr>
            </a:lvl1pPr>
            <a:lvl2pPr marL="37931725" indent="-37474525" defTabSz="928688">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fld id="{7F040EF3-A616-5F43-9C99-6F48ED66B85B}" type="slidenum">
              <a:rPr lang="en-US" altLang="x-none" sz="1200">
                <a:latin typeface="Arial" charset="0"/>
              </a:rPr>
              <a:pPr/>
              <a:t>32</a:t>
            </a:fld>
            <a:endParaRPr lang="en-US" altLang="x-none" sz="1200">
              <a:latin typeface="Arial" charset="0"/>
            </a:endParaRPr>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x-none" altLang="x-none">
              <a:latin typeface="Times New Roman"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7"/>
          <p:cNvSpPr>
            <a:spLocks noChangeArrowheads="1"/>
          </p:cNvSpPr>
          <p:nvPr userDrawn="1"/>
        </p:nvSpPr>
        <p:spPr bwMode="auto">
          <a:xfrm>
            <a:off x="0" y="0"/>
            <a:ext cx="9144000" cy="1295400"/>
          </a:xfrm>
          <a:prstGeom prst="rect">
            <a:avLst/>
          </a:prstGeom>
          <a:gradFill rotWithShape="0">
            <a:gsLst>
              <a:gs pos="0">
                <a:srgbClr val="9900CC"/>
              </a:gs>
              <a:gs pos="100000">
                <a:srgbClr val="FFFFFF"/>
              </a:gs>
            </a:gsLst>
            <a:lin ang="0" scaled="1"/>
          </a:gradFill>
          <a:ln w="9525">
            <a:noFill/>
            <a:miter lim="800000"/>
            <a:headEnd/>
            <a:tailEnd/>
          </a:ln>
          <a:effectLst/>
        </p:spPr>
        <p:txBody>
          <a:bodyPr wrap="none" anchor="ctr">
            <a:prstTxWarp prst="textNoShape">
              <a:avLst/>
            </a:prstTxWarp>
          </a:bodyPr>
          <a:lstStyle/>
          <a:p>
            <a:pPr>
              <a:defRPr/>
            </a:pPr>
            <a:endParaRPr lang="en-US">
              <a:latin typeface="Tahoma" pitchFamily="-84" charset="0"/>
            </a:endParaRPr>
          </a:p>
        </p:txBody>
      </p:sp>
      <p:sp>
        <p:nvSpPr>
          <p:cNvPr id="5" name="Rectangle 18"/>
          <p:cNvSpPr>
            <a:spLocks noChangeArrowheads="1"/>
          </p:cNvSpPr>
          <p:nvPr userDrawn="1"/>
        </p:nvSpPr>
        <p:spPr bwMode="auto">
          <a:xfrm rot="16200000">
            <a:off x="-2514600" y="3810000"/>
            <a:ext cx="5562600" cy="533400"/>
          </a:xfrm>
          <a:prstGeom prst="rect">
            <a:avLst/>
          </a:prstGeom>
          <a:gradFill rotWithShape="0">
            <a:gsLst>
              <a:gs pos="0">
                <a:srgbClr val="9900CC"/>
              </a:gs>
              <a:gs pos="100000">
                <a:srgbClr val="FFFFFF"/>
              </a:gs>
            </a:gsLst>
            <a:lin ang="5400000" scaled="1"/>
          </a:gradFill>
          <a:ln w="9525">
            <a:noFill/>
            <a:miter lim="800000"/>
            <a:headEnd/>
            <a:tailEnd/>
          </a:ln>
          <a:effectLst/>
        </p:spPr>
        <p:txBody>
          <a:bodyPr wrap="none" anchor="ctr">
            <a:prstTxWarp prst="textNoShape">
              <a:avLst/>
            </a:prstTxWarp>
          </a:bodyPr>
          <a:lstStyle/>
          <a:p>
            <a:pPr>
              <a:defRPr/>
            </a:pPr>
            <a:endParaRPr lang="en-US">
              <a:latin typeface="Tahoma" pitchFamily="-84" charset="0"/>
            </a:endParaRPr>
          </a:p>
        </p:txBody>
      </p:sp>
      <p:sp>
        <p:nvSpPr>
          <p:cNvPr id="6156" name="Rectangle 12"/>
          <p:cNvSpPr>
            <a:spLocks noGrp="1" noChangeArrowheads="1"/>
          </p:cNvSpPr>
          <p:nvPr>
            <p:ph type="ctrTitle"/>
          </p:nvPr>
        </p:nvSpPr>
        <p:spPr>
          <a:xfrm>
            <a:off x="990600" y="1828800"/>
            <a:ext cx="7772400" cy="1143000"/>
          </a:xfrm>
        </p:spPr>
        <p:txBody>
          <a:bodyPr/>
          <a:lstStyle>
            <a:lvl1pPr>
              <a:defRPr/>
            </a:lvl1pPr>
          </a:lstStyle>
          <a:p>
            <a:r>
              <a:rPr lang="en-US"/>
              <a:t>Click to edit Master title style</a:t>
            </a:r>
          </a:p>
        </p:txBody>
      </p:sp>
      <p:sp>
        <p:nvSpPr>
          <p:cNvPr id="6157" name="Rectangle 13"/>
          <p:cNvSpPr>
            <a:spLocks noGrp="1" noChangeArrowheads="1"/>
          </p:cNvSpPr>
          <p:nvPr>
            <p:ph type="subTitle" idx="1"/>
          </p:nvPr>
        </p:nvSpPr>
        <p:spPr>
          <a:xfrm>
            <a:off x="1371600" y="3886200"/>
            <a:ext cx="6400800" cy="1752600"/>
          </a:xfrm>
        </p:spPr>
        <p:txBody>
          <a:bodyPr/>
          <a:lstStyle>
            <a:lvl1pPr marL="0" indent="0" algn="ctr">
              <a:buFont typeface="Wingdings" charset="2"/>
              <a:buNone/>
              <a:defRPr/>
            </a:lvl1pPr>
          </a:lstStyle>
          <a:p>
            <a:r>
              <a:rPr lang="en-US"/>
              <a:t>Click to edit Master subtitle style</a:t>
            </a:r>
          </a:p>
        </p:txBody>
      </p:sp>
      <p:sp>
        <p:nvSpPr>
          <p:cNvPr id="6" name="Rectangle 14"/>
          <p:cNvSpPr>
            <a:spLocks noGrp="1" noChangeArrowheads="1"/>
          </p:cNvSpPr>
          <p:nvPr>
            <p:ph type="dt" sz="half" idx="10"/>
          </p:nvPr>
        </p:nvSpPr>
        <p:spPr bwMode="auto">
          <a:xfrm>
            <a:off x="990600" y="6248400"/>
            <a:ext cx="19050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400">
                <a:solidFill>
                  <a:schemeClr val="bg2"/>
                </a:solidFill>
                <a:latin typeface="Tahoma" pitchFamily="-84" charset="0"/>
              </a:defRPr>
            </a:lvl1pPr>
          </a:lstStyle>
          <a:p>
            <a:pPr>
              <a:defRPr/>
            </a:pPr>
            <a:endParaRPr lang="en-US"/>
          </a:p>
        </p:txBody>
      </p:sp>
      <p:sp>
        <p:nvSpPr>
          <p:cNvPr id="7" name="Rectangle 15"/>
          <p:cNvSpPr>
            <a:spLocks noGrp="1" noChangeArrowheads="1"/>
          </p:cNvSpPr>
          <p:nvPr>
            <p:ph type="ftr" sz="quarter" idx="11"/>
          </p:nvPr>
        </p:nvSpPr>
        <p:spPr>
          <a:xfrm>
            <a:off x="3429000" y="6248400"/>
            <a:ext cx="2895600" cy="457200"/>
          </a:xfrm>
        </p:spPr>
        <p:txBody>
          <a:bodyPr/>
          <a:lstStyle>
            <a:lvl1pPr>
              <a:defRPr>
                <a:solidFill>
                  <a:schemeClr val="bg2"/>
                </a:solidFill>
              </a:defRPr>
            </a:lvl1pPr>
          </a:lstStyle>
          <a:p>
            <a:pPr>
              <a:defRPr/>
            </a:pPr>
            <a:r>
              <a:rPr lang="en-US"/>
              <a:t>HAMR - Hatcliff -- Kansas State</a:t>
            </a:r>
          </a:p>
        </p:txBody>
      </p:sp>
      <p:sp>
        <p:nvSpPr>
          <p:cNvPr id="8" name="Rectangle 16"/>
          <p:cNvSpPr>
            <a:spLocks noGrp="1" noChangeArrowheads="1"/>
          </p:cNvSpPr>
          <p:nvPr>
            <p:ph type="sldNum" sz="quarter" idx="12"/>
          </p:nvPr>
        </p:nvSpPr>
        <p:spPr>
          <a:xfrm>
            <a:off x="6858000" y="6248400"/>
            <a:ext cx="1905000" cy="457200"/>
          </a:xfrm>
        </p:spPr>
        <p:txBody>
          <a:bodyPr/>
          <a:lstStyle>
            <a:lvl1pPr>
              <a:defRPr>
                <a:solidFill>
                  <a:schemeClr val="bg2"/>
                </a:solidFill>
              </a:defRPr>
            </a:lvl1pPr>
          </a:lstStyle>
          <a:p>
            <a:pPr>
              <a:defRPr/>
            </a:pPr>
            <a:fld id="{45E685A3-5A44-F34A-9DD6-E549D5259BBF}"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5" name="Rectangle 13"/>
          <p:cNvSpPr>
            <a:spLocks noGrp="1" noChangeArrowheads="1"/>
          </p:cNvSpPr>
          <p:nvPr>
            <p:ph type="sldNum" sz="quarter" idx="11"/>
          </p:nvPr>
        </p:nvSpPr>
        <p:spPr>
          <a:ln/>
        </p:spPr>
        <p:txBody>
          <a:bodyPr/>
          <a:lstStyle>
            <a:lvl1pPr>
              <a:defRPr/>
            </a:lvl1pPr>
          </a:lstStyle>
          <a:p>
            <a:pPr>
              <a:defRPr/>
            </a:pPr>
            <a:fld id="{0CB14967-302F-6E48-8678-32FDE0F3292B}"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0"/>
            <a:ext cx="2038350" cy="6400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0"/>
            <a:ext cx="5962650" cy="6400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5" name="Rectangle 13"/>
          <p:cNvSpPr>
            <a:spLocks noGrp="1" noChangeArrowheads="1"/>
          </p:cNvSpPr>
          <p:nvPr>
            <p:ph type="sldNum" sz="quarter" idx="11"/>
          </p:nvPr>
        </p:nvSpPr>
        <p:spPr>
          <a:ln/>
        </p:spPr>
        <p:txBody>
          <a:bodyPr/>
          <a:lstStyle>
            <a:lvl1pPr>
              <a:defRPr/>
            </a:lvl1pPr>
          </a:lstStyle>
          <a:p>
            <a:pPr>
              <a:defRPr/>
            </a:pPr>
            <a:fld id="{EBA15ABF-0168-ED43-8055-FDAC86F85D9F}"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5" name="Rectangle 13"/>
          <p:cNvSpPr>
            <a:spLocks noGrp="1" noChangeArrowheads="1"/>
          </p:cNvSpPr>
          <p:nvPr>
            <p:ph type="sldNum" sz="quarter" idx="11"/>
          </p:nvPr>
        </p:nvSpPr>
        <p:spPr>
          <a:ln/>
        </p:spPr>
        <p:txBody>
          <a:bodyPr/>
          <a:lstStyle>
            <a:lvl1pPr>
              <a:defRPr/>
            </a:lvl1pPr>
          </a:lstStyle>
          <a:p>
            <a:pPr>
              <a:defRPr/>
            </a:pPr>
            <a:fld id="{C22399C2-1ADD-1549-9753-CEA7C1EED1B8}"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5" name="Rectangle 13"/>
          <p:cNvSpPr>
            <a:spLocks noGrp="1" noChangeArrowheads="1"/>
          </p:cNvSpPr>
          <p:nvPr>
            <p:ph type="sldNum" sz="quarter" idx="11"/>
          </p:nvPr>
        </p:nvSpPr>
        <p:spPr>
          <a:ln/>
        </p:spPr>
        <p:txBody>
          <a:bodyPr/>
          <a:lstStyle>
            <a:lvl1pPr>
              <a:defRPr/>
            </a:lvl1pPr>
          </a:lstStyle>
          <a:p>
            <a:pPr>
              <a:defRPr/>
            </a:pPr>
            <a:fld id="{50848EDB-E059-EE4C-BEE4-92ACBFC1ACEA}"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524000"/>
            <a:ext cx="40005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38700" y="1524000"/>
            <a:ext cx="40005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6" name="Rectangle 13"/>
          <p:cNvSpPr>
            <a:spLocks noGrp="1" noChangeArrowheads="1"/>
          </p:cNvSpPr>
          <p:nvPr>
            <p:ph type="sldNum" sz="quarter" idx="11"/>
          </p:nvPr>
        </p:nvSpPr>
        <p:spPr>
          <a:ln/>
        </p:spPr>
        <p:txBody>
          <a:bodyPr/>
          <a:lstStyle>
            <a:lvl1pPr>
              <a:defRPr/>
            </a:lvl1pPr>
          </a:lstStyle>
          <a:p>
            <a:pPr>
              <a:defRPr/>
            </a:pPr>
            <a:fld id="{1EE9051A-5116-C044-BC66-ED283B4D5A77}"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8" name="Rectangle 13"/>
          <p:cNvSpPr>
            <a:spLocks noGrp="1" noChangeArrowheads="1"/>
          </p:cNvSpPr>
          <p:nvPr>
            <p:ph type="sldNum" sz="quarter" idx="11"/>
          </p:nvPr>
        </p:nvSpPr>
        <p:spPr>
          <a:ln/>
        </p:spPr>
        <p:txBody>
          <a:bodyPr/>
          <a:lstStyle>
            <a:lvl1pPr>
              <a:defRPr/>
            </a:lvl1pPr>
          </a:lstStyle>
          <a:p>
            <a:pPr>
              <a:defRPr/>
            </a:pPr>
            <a:fld id="{2E73A91B-A097-8F43-A5C5-A8482E10CE6F}"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4" name="Rectangle 13"/>
          <p:cNvSpPr>
            <a:spLocks noGrp="1" noChangeArrowheads="1"/>
          </p:cNvSpPr>
          <p:nvPr>
            <p:ph type="sldNum" sz="quarter" idx="11"/>
          </p:nvPr>
        </p:nvSpPr>
        <p:spPr>
          <a:ln/>
        </p:spPr>
        <p:txBody>
          <a:bodyPr/>
          <a:lstStyle>
            <a:lvl1pPr>
              <a:defRPr/>
            </a:lvl1pPr>
          </a:lstStyle>
          <a:p>
            <a:pPr>
              <a:defRPr/>
            </a:pPr>
            <a:fld id="{6E0AA622-F4CE-604D-A669-CD3D12FC535C}"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3" name="Rectangle 13"/>
          <p:cNvSpPr>
            <a:spLocks noGrp="1" noChangeArrowheads="1"/>
          </p:cNvSpPr>
          <p:nvPr>
            <p:ph type="sldNum" sz="quarter" idx="11"/>
          </p:nvPr>
        </p:nvSpPr>
        <p:spPr>
          <a:ln/>
        </p:spPr>
        <p:txBody>
          <a:bodyPr/>
          <a:lstStyle>
            <a:lvl1pPr>
              <a:defRPr/>
            </a:lvl1pPr>
          </a:lstStyle>
          <a:p>
            <a:pPr>
              <a:defRPr/>
            </a:pPr>
            <a:fld id="{BA615124-8EB2-6E40-9E50-F98D2465DC75}"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6" name="Rectangle 13"/>
          <p:cNvSpPr>
            <a:spLocks noGrp="1" noChangeArrowheads="1"/>
          </p:cNvSpPr>
          <p:nvPr>
            <p:ph type="sldNum" sz="quarter" idx="11"/>
          </p:nvPr>
        </p:nvSpPr>
        <p:spPr>
          <a:ln/>
        </p:spPr>
        <p:txBody>
          <a:bodyPr/>
          <a:lstStyle>
            <a:lvl1pPr>
              <a:defRPr/>
            </a:lvl1pPr>
          </a:lstStyle>
          <a:p>
            <a:pPr>
              <a:defRPr/>
            </a:pPr>
            <a:fld id="{A44EE25D-892F-FA42-8251-4062CB60CA5E}"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6" name="Rectangle 13"/>
          <p:cNvSpPr>
            <a:spLocks noGrp="1" noChangeArrowheads="1"/>
          </p:cNvSpPr>
          <p:nvPr>
            <p:ph type="sldNum" sz="quarter" idx="11"/>
          </p:nvPr>
        </p:nvSpPr>
        <p:spPr>
          <a:ln/>
        </p:spPr>
        <p:txBody>
          <a:bodyPr/>
          <a:lstStyle>
            <a:lvl1pPr>
              <a:defRPr/>
            </a:lvl1pPr>
          </a:lstStyle>
          <a:p>
            <a:pPr>
              <a:defRPr/>
            </a:pPr>
            <a:fld id="{2C56E9B7-6EE0-8D46-8C36-993F30F20EC8}"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35" name="Rectangle 15"/>
          <p:cNvSpPr>
            <a:spLocks noChangeArrowheads="1"/>
          </p:cNvSpPr>
          <p:nvPr userDrawn="1"/>
        </p:nvSpPr>
        <p:spPr bwMode="auto">
          <a:xfrm rot="-5400000">
            <a:off x="-2590800" y="3733800"/>
            <a:ext cx="5715000" cy="533400"/>
          </a:xfrm>
          <a:prstGeom prst="rect">
            <a:avLst/>
          </a:prstGeom>
          <a:gradFill rotWithShape="0">
            <a:gsLst>
              <a:gs pos="0">
                <a:srgbClr val="DDCBE7"/>
              </a:gs>
              <a:gs pos="100000">
                <a:srgbClr val="DDCBE7">
                  <a:gamma/>
                  <a:tint val="0"/>
                  <a:invGamma/>
                </a:srgbClr>
              </a:gs>
            </a:gsLst>
            <a:lin ang="5400000" scaled="1"/>
          </a:gradFill>
          <a:ln w="9525">
            <a:noFill/>
            <a:miter lim="800000"/>
            <a:headEnd/>
            <a:tailEnd/>
          </a:ln>
          <a:effectLst/>
        </p:spPr>
        <p:txBody>
          <a:bodyPr wrap="none" anchor="ctr">
            <a:prstTxWarp prst="textNoShape">
              <a:avLst/>
            </a:prstTxWarp>
          </a:bodyPr>
          <a:lstStyle/>
          <a:p>
            <a:pPr>
              <a:defRPr/>
            </a:pPr>
            <a:endParaRPr lang="en-US">
              <a:latin typeface="Tahoma" pitchFamily="-84" charset="0"/>
            </a:endParaRPr>
          </a:p>
        </p:txBody>
      </p:sp>
      <p:sp>
        <p:nvSpPr>
          <p:cNvPr id="5134" name="Rectangle 14"/>
          <p:cNvSpPr>
            <a:spLocks noChangeArrowheads="1"/>
          </p:cNvSpPr>
          <p:nvPr userDrawn="1"/>
        </p:nvSpPr>
        <p:spPr bwMode="auto">
          <a:xfrm>
            <a:off x="0" y="0"/>
            <a:ext cx="9144000" cy="1143000"/>
          </a:xfrm>
          <a:prstGeom prst="rect">
            <a:avLst/>
          </a:prstGeom>
          <a:gradFill rotWithShape="0">
            <a:gsLst>
              <a:gs pos="0">
                <a:srgbClr val="9900CC"/>
              </a:gs>
              <a:gs pos="100000">
                <a:srgbClr val="FFFFFF"/>
              </a:gs>
            </a:gsLst>
            <a:lin ang="0" scaled="1"/>
          </a:gradFill>
          <a:ln w="9525">
            <a:noFill/>
            <a:miter lim="800000"/>
            <a:headEnd/>
            <a:tailEnd/>
          </a:ln>
          <a:effectLst/>
        </p:spPr>
        <p:txBody>
          <a:bodyPr wrap="none" anchor="ctr">
            <a:prstTxWarp prst="textNoShape">
              <a:avLst/>
            </a:prstTxWarp>
          </a:bodyPr>
          <a:lstStyle/>
          <a:p>
            <a:pPr>
              <a:defRPr/>
            </a:pPr>
            <a:endParaRPr lang="en-US">
              <a:latin typeface="Tahoma" pitchFamily="-84" charset="0"/>
            </a:endParaRPr>
          </a:p>
        </p:txBody>
      </p:sp>
      <p:sp>
        <p:nvSpPr>
          <p:cNvPr id="1028" name="Rectangle 9"/>
          <p:cNvSpPr>
            <a:spLocks noGrp="1" noChangeArrowheads="1"/>
          </p:cNvSpPr>
          <p:nvPr>
            <p:ph type="title"/>
          </p:nvPr>
        </p:nvSpPr>
        <p:spPr bwMode="auto">
          <a:xfrm>
            <a:off x="685800" y="0"/>
            <a:ext cx="8153400" cy="1143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a:t>Click to edit Master title style</a:t>
            </a:r>
          </a:p>
        </p:txBody>
      </p:sp>
      <p:sp>
        <p:nvSpPr>
          <p:cNvPr id="1029" name="Rectangle 10"/>
          <p:cNvSpPr>
            <a:spLocks noGrp="1" noChangeArrowheads="1"/>
          </p:cNvSpPr>
          <p:nvPr>
            <p:ph type="body" idx="1"/>
          </p:nvPr>
        </p:nvSpPr>
        <p:spPr bwMode="auto">
          <a:xfrm>
            <a:off x="685800" y="1524000"/>
            <a:ext cx="81534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132" name="Rectangle 12"/>
          <p:cNvSpPr>
            <a:spLocks noGrp="1" noChangeArrowheads="1"/>
          </p:cNvSpPr>
          <p:nvPr>
            <p:ph type="ftr" sz="quarter" idx="3"/>
          </p:nvPr>
        </p:nvSpPr>
        <p:spPr bwMode="auto">
          <a:xfrm>
            <a:off x="0" y="6553200"/>
            <a:ext cx="3581400" cy="3048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400">
                <a:solidFill>
                  <a:srgbClr val="D0B6DE"/>
                </a:solidFill>
                <a:latin typeface="Tahoma" pitchFamily="-84" charset="0"/>
              </a:defRPr>
            </a:lvl1pPr>
          </a:lstStyle>
          <a:p>
            <a:pPr>
              <a:defRPr/>
            </a:pPr>
            <a:r>
              <a:rPr lang="en-US"/>
              <a:t>HAMR - Hatcliff -- Kansas State</a:t>
            </a:r>
          </a:p>
        </p:txBody>
      </p:sp>
      <p:sp>
        <p:nvSpPr>
          <p:cNvPr id="5133" name="Rectangle 13"/>
          <p:cNvSpPr>
            <a:spLocks noGrp="1" noChangeArrowheads="1"/>
          </p:cNvSpPr>
          <p:nvPr>
            <p:ph type="sldNum" sz="quarter" idx="4"/>
          </p:nvPr>
        </p:nvSpPr>
        <p:spPr bwMode="auto">
          <a:xfrm>
            <a:off x="8686800" y="6400800"/>
            <a:ext cx="4572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400">
                <a:solidFill>
                  <a:srgbClr val="D0B6DE"/>
                </a:solidFill>
                <a:latin typeface="Tahoma" pitchFamily="-84" charset="0"/>
              </a:defRPr>
            </a:lvl1pPr>
          </a:lstStyle>
          <a:p>
            <a:pPr>
              <a:defRPr/>
            </a:pPr>
            <a:fld id="{623F72AE-F2FC-1C4B-AEBE-5105C7AC914D}"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780"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l" rtl="0" eaLnBrk="0" fontAlgn="base" hangingPunct="0">
        <a:spcBef>
          <a:spcPct val="0"/>
        </a:spcBef>
        <a:spcAft>
          <a:spcPct val="0"/>
        </a:spcAft>
        <a:defRPr sz="4400" b="1">
          <a:solidFill>
            <a:schemeClr val="tx1"/>
          </a:solidFill>
          <a:latin typeface="+mj-lt"/>
          <a:ea typeface="ＭＳ Ｐゴシック" pitchFamily="-84" charset="-128"/>
          <a:cs typeface="ＭＳ Ｐゴシック" pitchFamily="-84" charset="-128"/>
        </a:defRPr>
      </a:lvl1pPr>
      <a:lvl2pPr algn="l" rtl="0" eaLnBrk="0" fontAlgn="base" hangingPunct="0">
        <a:spcBef>
          <a:spcPct val="0"/>
        </a:spcBef>
        <a:spcAft>
          <a:spcPct val="0"/>
        </a:spcAft>
        <a:defRPr sz="4400" b="1">
          <a:solidFill>
            <a:schemeClr val="tx1"/>
          </a:solidFill>
          <a:latin typeface="Microsoft Sans Serif" charset="0"/>
          <a:ea typeface="ＭＳ Ｐゴシック" pitchFamily="-84" charset="-128"/>
          <a:cs typeface="ＭＳ Ｐゴシック" pitchFamily="-84" charset="-128"/>
        </a:defRPr>
      </a:lvl2pPr>
      <a:lvl3pPr algn="l" rtl="0" eaLnBrk="0" fontAlgn="base" hangingPunct="0">
        <a:spcBef>
          <a:spcPct val="0"/>
        </a:spcBef>
        <a:spcAft>
          <a:spcPct val="0"/>
        </a:spcAft>
        <a:defRPr sz="4400" b="1">
          <a:solidFill>
            <a:schemeClr val="tx1"/>
          </a:solidFill>
          <a:latin typeface="Microsoft Sans Serif" charset="0"/>
          <a:ea typeface="ＭＳ Ｐゴシック" pitchFamily="-84" charset="-128"/>
          <a:cs typeface="ＭＳ Ｐゴシック" pitchFamily="-84" charset="-128"/>
        </a:defRPr>
      </a:lvl3pPr>
      <a:lvl4pPr algn="l" rtl="0" eaLnBrk="0" fontAlgn="base" hangingPunct="0">
        <a:spcBef>
          <a:spcPct val="0"/>
        </a:spcBef>
        <a:spcAft>
          <a:spcPct val="0"/>
        </a:spcAft>
        <a:defRPr sz="4400" b="1">
          <a:solidFill>
            <a:schemeClr val="tx1"/>
          </a:solidFill>
          <a:latin typeface="Microsoft Sans Serif" charset="0"/>
          <a:ea typeface="ＭＳ Ｐゴシック" pitchFamily="-84" charset="-128"/>
          <a:cs typeface="ＭＳ Ｐゴシック" pitchFamily="-84" charset="-128"/>
        </a:defRPr>
      </a:lvl4pPr>
      <a:lvl5pPr algn="l" rtl="0" eaLnBrk="0" fontAlgn="base" hangingPunct="0">
        <a:spcBef>
          <a:spcPct val="0"/>
        </a:spcBef>
        <a:spcAft>
          <a:spcPct val="0"/>
        </a:spcAft>
        <a:defRPr sz="4400" b="1">
          <a:solidFill>
            <a:schemeClr val="tx1"/>
          </a:solidFill>
          <a:latin typeface="Microsoft Sans Serif" charset="0"/>
          <a:ea typeface="ＭＳ Ｐゴシック" pitchFamily="-84" charset="-128"/>
          <a:cs typeface="ＭＳ Ｐゴシック" pitchFamily="-84" charset="-128"/>
        </a:defRPr>
      </a:lvl5pPr>
      <a:lvl6pPr marL="457200" algn="l" rtl="0" fontAlgn="base">
        <a:spcBef>
          <a:spcPct val="0"/>
        </a:spcBef>
        <a:spcAft>
          <a:spcPct val="0"/>
        </a:spcAft>
        <a:defRPr sz="4400" b="1">
          <a:solidFill>
            <a:schemeClr val="tx1"/>
          </a:solidFill>
          <a:latin typeface="Microsoft Sans Serif" charset="0"/>
        </a:defRPr>
      </a:lvl6pPr>
      <a:lvl7pPr marL="914400" algn="l" rtl="0" fontAlgn="base">
        <a:spcBef>
          <a:spcPct val="0"/>
        </a:spcBef>
        <a:spcAft>
          <a:spcPct val="0"/>
        </a:spcAft>
        <a:defRPr sz="4400" b="1">
          <a:solidFill>
            <a:schemeClr val="tx1"/>
          </a:solidFill>
          <a:latin typeface="Microsoft Sans Serif" charset="0"/>
        </a:defRPr>
      </a:lvl7pPr>
      <a:lvl8pPr marL="1371600" algn="l" rtl="0" fontAlgn="base">
        <a:spcBef>
          <a:spcPct val="0"/>
        </a:spcBef>
        <a:spcAft>
          <a:spcPct val="0"/>
        </a:spcAft>
        <a:defRPr sz="4400" b="1">
          <a:solidFill>
            <a:schemeClr val="tx1"/>
          </a:solidFill>
          <a:latin typeface="Microsoft Sans Serif" charset="0"/>
        </a:defRPr>
      </a:lvl8pPr>
      <a:lvl9pPr marL="1828800" algn="l" rtl="0" fontAlgn="base">
        <a:spcBef>
          <a:spcPct val="0"/>
        </a:spcBef>
        <a:spcAft>
          <a:spcPct val="0"/>
        </a:spcAft>
        <a:defRPr sz="4400" b="1">
          <a:solidFill>
            <a:schemeClr val="tx1"/>
          </a:solidFill>
          <a:latin typeface="Microsoft Sans Serif" charset="0"/>
        </a:defRPr>
      </a:lvl9pPr>
    </p:titleStyle>
    <p:bodyStyle>
      <a:lvl1pPr marL="342900" indent="-342900" algn="l" rtl="0" eaLnBrk="0" fontAlgn="base" hangingPunct="0">
        <a:spcBef>
          <a:spcPct val="20000"/>
        </a:spcBef>
        <a:spcAft>
          <a:spcPct val="0"/>
        </a:spcAft>
        <a:buClr>
          <a:schemeClr val="folHlink"/>
        </a:buClr>
        <a:buSzPct val="60000"/>
        <a:buFont typeface="Wingdings" pitchFamily="-106" charset="2"/>
        <a:buChar char="n"/>
        <a:defRPr sz="3200">
          <a:solidFill>
            <a:schemeClr val="tx1"/>
          </a:solidFill>
          <a:latin typeface="+mn-lt"/>
          <a:ea typeface="ＭＳ Ｐゴシック" pitchFamily="-84" charset="-128"/>
          <a:cs typeface="ＭＳ Ｐゴシック" pitchFamily="-84" charset="-128"/>
        </a:defRPr>
      </a:lvl1pPr>
      <a:lvl2pPr marL="742950" indent="-285750" algn="l" rtl="0" eaLnBrk="0" fontAlgn="base" hangingPunct="0">
        <a:spcBef>
          <a:spcPct val="20000"/>
        </a:spcBef>
        <a:spcAft>
          <a:spcPct val="0"/>
        </a:spcAft>
        <a:buClr>
          <a:schemeClr val="hlink"/>
        </a:buClr>
        <a:buSzPct val="55000"/>
        <a:buFont typeface="Wingdings" pitchFamily="-106" charset="2"/>
        <a:buChar char="n"/>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lr>
          <a:schemeClr val="folHlink"/>
        </a:buClr>
        <a:buSzPct val="50000"/>
        <a:buFont typeface="Wingdings" pitchFamily="-106" charset="2"/>
        <a:buChar char="n"/>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lr>
          <a:schemeClr val="accent2"/>
        </a:buClr>
        <a:buSzPct val="55000"/>
        <a:buFont typeface="Wingdings" pitchFamily="-106" charset="2"/>
        <a:buChar char="n"/>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lr>
          <a:schemeClr val="accent1"/>
        </a:buClr>
        <a:buSzPct val="50000"/>
        <a:buFont typeface="Wingdings" pitchFamily="-106" charset="2"/>
        <a:buChar char="n"/>
        <a:defRPr sz="2000">
          <a:solidFill>
            <a:schemeClr val="tx1"/>
          </a:solidFill>
          <a:latin typeface="+mn-lt"/>
          <a:ea typeface="ＭＳ Ｐゴシック" charset="-128"/>
        </a:defRPr>
      </a:lvl5pPr>
      <a:lvl6pPr marL="2514600" indent="-228600" algn="l" rtl="0" fontAlgn="base">
        <a:spcBef>
          <a:spcPct val="20000"/>
        </a:spcBef>
        <a:spcAft>
          <a:spcPct val="0"/>
        </a:spcAft>
        <a:buClr>
          <a:schemeClr val="accent1"/>
        </a:buClr>
        <a:buSzPct val="50000"/>
        <a:buFont typeface="Wingdings" charset="2"/>
        <a:buChar char="n"/>
        <a:defRPr sz="2000">
          <a:solidFill>
            <a:schemeClr val="tx1"/>
          </a:solidFill>
          <a:latin typeface="+mn-lt"/>
          <a:ea typeface="ＭＳ Ｐゴシック" charset="-128"/>
        </a:defRPr>
      </a:lvl6pPr>
      <a:lvl7pPr marL="2971800" indent="-228600" algn="l" rtl="0" fontAlgn="base">
        <a:spcBef>
          <a:spcPct val="20000"/>
        </a:spcBef>
        <a:spcAft>
          <a:spcPct val="0"/>
        </a:spcAft>
        <a:buClr>
          <a:schemeClr val="accent1"/>
        </a:buClr>
        <a:buSzPct val="50000"/>
        <a:buFont typeface="Wingdings" charset="2"/>
        <a:buChar char="n"/>
        <a:defRPr sz="2000">
          <a:solidFill>
            <a:schemeClr val="tx1"/>
          </a:solidFill>
          <a:latin typeface="+mn-lt"/>
          <a:ea typeface="ＭＳ Ｐゴシック" charset="-128"/>
        </a:defRPr>
      </a:lvl7pPr>
      <a:lvl8pPr marL="3429000" indent="-228600" algn="l" rtl="0" fontAlgn="base">
        <a:spcBef>
          <a:spcPct val="20000"/>
        </a:spcBef>
        <a:spcAft>
          <a:spcPct val="0"/>
        </a:spcAft>
        <a:buClr>
          <a:schemeClr val="accent1"/>
        </a:buClr>
        <a:buSzPct val="50000"/>
        <a:buFont typeface="Wingdings" charset="2"/>
        <a:buChar char="n"/>
        <a:defRPr sz="2000">
          <a:solidFill>
            <a:schemeClr val="tx1"/>
          </a:solidFill>
          <a:latin typeface="+mn-lt"/>
          <a:ea typeface="ＭＳ Ｐゴシック" charset="-128"/>
        </a:defRPr>
      </a:lvl8pPr>
      <a:lvl9pPr marL="3886200" indent="-228600" algn="l" rtl="0" fontAlgn="base">
        <a:spcBef>
          <a:spcPct val="20000"/>
        </a:spcBef>
        <a:spcAft>
          <a:spcPct val="0"/>
        </a:spcAft>
        <a:buClr>
          <a:schemeClr val="accent1"/>
        </a:buClr>
        <a:buSzPct val="50000"/>
        <a:buFont typeface="Wingdings" charset="2"/>
        <a:buChar char="n"/>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1.png"/><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ctrTitle"/>
          </p:nvPr>
        </p:nvSpPr>
        <p:spPr>
          <a:xfrm>
            <a:off x="533399" y="1216010"/>
            <a:ext cx="8458200" cy="1752600"/>
          </a:xfrm>
        </p:spPr>
        <p:txBody>
          <a:bodyPr/>
          <a:lstStyle/>
          <a:p>
            <a:r>
              <a:rPr lang="en-US" sz="4000" dirty="0" err="1"/>
              <a:t>Logika</a:t>
            </a:r>
            <a:r>
              <a:rPr lang="en-US" sz="4000" dirty="0"/>
              <a:t> Basics</a:t>
            </a:r>
            <a:endParaRPr lang="en-US" sz="5400" dirty="0"/>
          </a:p>
        </p:txBody>
      </p:sp>
      <p:sp>
        <p:nvSpPr>
          <p:cNvPr id="7" name="TextBox 6"/>
          <p:cNvSpPr txBox="1"/>
          <p:nvPr/>
        </p:nvSpPr>
        <p:spPr>
          <a:xfrm>
            <a:off x="2317126" y="4308471"/>
            <a:ext cx="1447800" cy="923330"/>
          </a:xfrm>
          <a:prstGeom prst="rect">
            <a:avLst/>
          </a:prstGeom>
          <a:noFill/>
        </p:spPr>
        <p:txBody>
          <a:bodyPr wrap="square" rtlCol="0">
            <a:spAutoFit/>
          </a:bodyPr>
          <a:lstStyle/>
          <a:p>
            <a:r>
              <a:rPr lang="en-US" sz="1800" dirty="0"/>
              <a:t>Robby</a:t>
            </a:r>
          </a:p>
          <a:p>
            <a:pPr algn="l"/>
            <a:r>
              <a:rPr lang="en-US" sz="1800" dirty="0"/>
              <a:t>John Hatcliff</a:t>
            </a:r>
          </a:p>
          <a:p>
            <a:pPr algn="l"/>
            <a:r>
              <a:rPr lang="en-US" sz="1800" dirty="0"/>
              <a:t>Jason Belt</a:t>
            </a:r>
          </a:p>
        </p:txBody>
      </p:sp>
      <p:cxnSp>
        <p:nvCxnSpPr>
          <p:cNvPr id="4" name="Straight Connector 3"/>
          <p:cNvCxnSpPr/>
          <p:nvPr/>
        </p:nvCxnSpPr>
        <p:spPr bwMode="auto">
          <a:xfrm>
            <a:off x="685800" y="3124200"/>
            <a:ext cx="8305800" cy="0"/>
          </a:xfrm>
          <a:prstGeom prst="line">
            <a:avLst/>
          </a:prstGeom>
          <a:solidFill>
            <a:schemeClr val="accent1"/>
          </a:solidFill>
          <a:ln w="28575" cap="flat" cmpd="sng" algn="ctr">
            <a:solidFill>
              <a:schemeClr val="accent1"/>
            </a:solidFill>
            <a:prstDash val="solid"/>
            <a:miter lim="800000"/>
            <a:headEnd type="none" w="med" len="med"/>
            <a:tailEnd type="none" w="med" len="med"/>
          </a:ln>
          <a:effectLst/>
        </p:spPr>
      </p:cxnSp>
      <p:sp>
        <p:nvSpPr>
          <p:cNvPr id="6" name="TextBox 5"/>
          <p:cNvSpPr txBox="1"/>
          <p:nvPr/>
        </p:nvSpPr>
        <p:spPr>
          <a:xfrm>
            <a:off x="2362200" y="3200400"/>
            <a:ext cx="4733925" cy="461665"/>
          </a:xfrm>
          <a:prstGeom prst="rect">
            <a:avLst/>
          </a:prstGeom>
          <a:noFill/>
        </p:spPr>
        <p:txBody>
          <a:bodyPr wrap="none" rtlCol="0">
            <a:spAutoFit/>
          </a:bodyPr>
          <a:lstStyle/>
          <a:p>
            <a:r>
              <a:rPr lang="en-US" dirty="0"/>
              <a:t>STRESS 2024 – October 24, 2024</a:t>
            </a:r>
          </a:p>
        </p:txBody>
      </p:sp>
      <p:cxnSp>
        <p:nvCxnSpPr>
          <p:cNvPr id="11" name="Straight Connector 10"/>
          <p:cNvCxnSpPr/>
          <p:nvPr/>
        </p:nvCxnSpPr>
        <p:spPr bwMode="auto">
          <a:xfrm>
            <a:off x="685800" y="3733800"/>
            <a:ext cx="8305800" cy="0"/>
          </a:xfrm>
          <a:prstGeom prst="line">
            <a:avLst/>
          </a:prstGeom>
          <a:solidFill>
            <a:schemeClr val="accent1"/>
          </a:solidFill>
          <a:ln w="28575" cap="flat" cmpd="sng" algn="ctr">
            <a:solidFill>
              <a:schemeClr val="accent1"/>
            </a:solidFill>
            <a:prstDash val="solid"/>
            <a:miter lim="800000"/>
            <a:headEnd type="none" w="med" len="med"/>
            <a:tailEnd type="none" w="med" len="med"/>
          </a:ln>
          <a:effectLst/>
        </p:spPr>
      </p:cxnSp>
      <p:sp>
        <p:nvSpPr>
          <p:cNvPr id="13" name="TextBox 12"/>
          <p:cNvSpPr txBox="1"/>
          <p:nvPr/>
        </p:nvSpPr>
        <p:spPr>
          <a:xfrm>
            <a:off x="4956313" y="4346151"/>
            <a:ext cx="1832233" cy="338554"/>
          </a:xfrm>
          <a:prstGeom prst="rect">
            <a:avLst/>
          </a:prstGeom>
          <a:noFill/>
        </p:spPr>
        <p:txBody>
          <a:bodyPr wrap="none" rtlCol="0">
            <a:spAutoFit/>
          </a:bodyPr>
          <a:lstStyle/>
          <a:p>
            <a:r>
              <a:rPr lang="en-US" sz="1600" dirty="0"/>
              <a:t>Stefan </a:t>
            </a:r>
            <a:r>
              <a:rPr lang="en-US" sz="1600" dirty="0" err="1"/>
              <a:t>Hallerstede</a:t>
            </a:r>
            <a:endParaRPr lang="en-US" sz="1600" dirty="0"/>
          </a:p>
        </p:txBody>
      </p:sp>
      <p:sp>
        <p:nvSpPr>
          <p:cNvPr id="9" name="TextBox 8"/>
          <p:cNvSpPr txBox="1"/>
          <p:nvPr/>
        </p:nvSpPr>
        <p:spPr>
          <a:xfrm>
            <a:off x="838200" y="6096000"/>
            <a:ext cx="8153399" cy="246221"/>
          </a:xfrm>
          <a:prstGeom prst="rect">
            <a:avLst/>
          </a:prstGeom>
          <a:noFill/>
        </p:spPr>
        <p:txBody>
          <a:bodyPr wrap="square" rtlCol="0">
            <a:spAutoFit/>
          </a:bodyPr>
          <a:lstStyle/>
          <a:p>
            <a:r>
              <a:rPr lang="en-US" sz="1000" dirty="0"/>
              <a:t>This material is based on research sponsored in part by DARPA </a:t>
            </a:r>
          </a:p>
        </p:txBody>
      </p:sp>
      <p:sp>
        <p:nvSpPr>
          <p:cNvPr id="3" name="TextBox 2">
            <a:extLst>
              <a:ext uri="{FF2B5EF4-FFF2-40B4-BE49-F238E27FC236}">
                <a16:creationId xmlns:a16="http://schemas.microsoft.com/office/drawing/2014/main" id="{6B30B2EF-D57F-F14D-9892-12153C192BFE}"/>
              </a:ext>
            </a:extLst>
          </p:cNvPr>
          <p:cNvSpPr txBox="1"/>
          <p:nvPr/>
        </p:nvSpPr>
        <p:spPr>
          <a:xfrm>
            <a:off x="2012325" y="3886200"/>
            <a:ext cx="2559675" cy="369332"/>
          </a:xfrm>
          <a:prstGeom prst="rect">
            <a:avLst/>
          </a:prstGeom>
          <a:noFill/>
        </p:spPr>
        <p:txBody>
          <a:bodyPr wrap="none" rtlCol="0">
            <a:spAutoFit/>
          </a:bodyPr>
          <a:lstStyle/>
          <a:p>
            <a:r>
              <a:rPr lang="en-US" sz="1800" i="1" dirty="0"/>
              <a:t>Kansas State University</a:t>
            </a:r>
          </a:p>
        </p:txBody>
      </p:sp>
      <p:sp>
        <p:nvSpPr>
          <p:cNvPr id="14" name="TextBox 13">
            <a:extLst>
              <a:ext uri="{FF2B5EF4-FFF2-40B4-BE49-F238E27FC236}">
                <a16:creationId xmlns:a16="http://schemas.microsoft.com/office/drawing/2014/main" id="{C13905A8-F033-874A-A32D-50E08E4BF022}"/>
              </a:ext>
            </a:extLst>
          </p:cNvPr>
          <p:cNvSpPr txBox="1"/>
          <p:nvPr/>
        </p:nvSpPr>
        <p:spPr>
          <a:xfrm>
            <a:off x="4953000" y="3886200"/>
            <a:ext cx="1955600" cy="369332"/>
          </a:xfrm>
          <a:prstGeom prst="rect">
            <a:avLst/>
          </a:prstGeom>
          <a:noFill/>
        </p:spPr>
        <p:txBody>
          <a:bodyPr wrap="none" rtlCol="0">
            <a:spAutoFit/>
          </a:bodyPr>
          <a:lstStyle/>
          <a:p>
            <a:r>
              <a:rPr lang="en-US" sz="1800" i="1" dirty="0"/>
              <a:t>Aarhus University</a:t>
            </a:r>
          </a:p>
        </p:txBody>
      </p:sp>
      <p:sp>
        <p:nvSpPr>
          <p:cNvPr id="5" name="Rectangle 4">
            <a:extLst>
              <a:ext uri="{FF2B5EF4-FFF2-40B4-BE49-F238E27FC236}">
                <a16:creationId xmlns:a16="http://schemas.microsoft.com/office/drawing/2014/main" id="{38E4B0B0-22E8-1340-AA2C-68C72F08D6A5}"/>
              </a:ext>
            </a:extLst>
          </p:cNvPr>
          <p:cNvSpPr/>
          <p:nvPr/>
        </p:nvSpPr>
        <p:spPr bwMode="auto">
          <a:xfrm flipV="1">
            <a:off x="2317125" y="4599080"/>
            <a:ext cx="1421121" cy="277720"/>
          </a:xfrm>
          <a:prstGeom prst="rect">
            <a:avLst/>
          </a:prstGeom>
          <a:noFill/>
          <a:ln w="28575" cap="flat" cmpd="sng" algn="ctr">
            <a:solidFill>
              <a:srgbClr val="00B05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16" name="TextBox 15">
            <a:extLst>
              <a:ext uri="{FF2B5EF4-FFF2-40B4-BE49-F238E27FC236}">
                <a16:creationId xmlns:a16="http://schemas.microsoft.com/office/drawing/2014/main" id="{663EBDB7-43CB-B144-9456-14002C9FB986}"/>
              </a:ext>
            </a:extLst>
          </p:cNvPr>
          <p:cNvSpPr txBox="1"/>
          <p:nvPr/>
        </p:nvSpPr>
        <p:spPr>
          <a:xfrm>
            <a:off x="457200" y="6400800"/>
            <a:ext cx="8453927" cy="369332"/>
          </a:xfrm>
          <a:prstGeom prst="rect">
            <a:avLst/>
          </a:prstGeom>
          <a:noFill/>
        </p:spPr>
        <p:txBody>
          <a:bodyPr wrap="square">
            <a:spAutoFit/>
          </a:bodyPr>
          <a:lstStyle/>
          <a:p>
            <a:pPr algn="ctr"/>
            <a:r>
              <a:rPr lang="en-US" sz="900" dirty="0"/>
              <a:t>DISCLAIMER: The views and conclusions contained in this presentation are those of the author and should not be interpreted as representing the official policies, either express or implied, of any agency or department of the U.S. Government, Kansas State University or Aarhus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25CCE-3E23-1AFB-FE58-A714877151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233034-777F-1EC0-7AB8-279886DBB120}"/>
              </a:ext>
            </a:extLst>
          </p:cNvPr>
          <p:cNvSpPr>
            <a:spLocks noGrp="1"/>
          </p:cNvSpPr>
          <p:nvPr>
            <p:ph type="title"/>
          </p:nvPr>
        </p:nvSpPr>
        <p:spPr/>
        <p:txBody>
          <a:bodyPr/>
          <a:lstStyle/>
          <a:p>
            <a:r>
              <a:rPr lang="en-US" dirty="0"/>
              <a:t>Variables</a:t>
            </a:r>
          </a:p>
        </p:txBody>
      </p:sp>
      <p:sp>
        <p:nvSpPr>
          <p:cNvPr id="3" name="Text Placeholder 2">
            <a:extLst>
              <a:ext uri="{FF2B5EF4-FFF2-40B4-BE49-F238E27FC236}">
                <a16:creationId xmlns:a16="http://schemas.microsoft.com/office/drawing/2014/main" id="{FB8B0D0B-F175-9A25-63B2-826BF379812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C1931FA-C072-29CB-90E4-180AD9DEC9DB}"/>
              </a:ext>
            </a:extLst>
          </p:cNvPr>
          <p:cNvSpPr>
            <a:spLocks noGrp="1"/>
          </p:cNvSpPr>
          <p:nvPr>
            <p:ph type="sldNum" sz="quarter" idx="11"/>
          </p:nvPr>
        </p:nvSpPr>
        <p:spPr/>
        <p:txBody>
          <a:bodyPr/>
          <a:lstStyle/>
          <a:p>
            <a:pPr>
              <a:defRPr/>
            </a:pPr>
            <a:fld id="{50848EDB-E059-EE4C-BEE4-92ACBFC1ACEA}" type="slidenum">
              <a:rPr lang="en-US" smtClean="0"/>
              <a:pPr>
                <a:defRPr/>
              </a:pPr>
              <a:t>10</a:t>
            </a:fld>
            <a:endParaRPr lang="en-US"/>
          </a:p>
        </p:txBody>
      </p:sp>
    </p:spTree>
    <p:extLst>
      <p:ext uri="{BB962C8B-B14F-4D97-AF65-F5344CB8AC3E}">
        <p14:creationId xmlns:p14="http://schemas.microsoft.com/office/powerpoint/2010/main" val="1863765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B1C52-14D9-4EDA-C3CD-831FA9DA27B3}"/>
              </a:ext>
            </a:extLst>
          </p:cNvPr>
          <p:cNvSpPr>
            <a:spLocks noGrp="1"/>
          </p:cNvSpPr>
          <p:nvPr>
            <p:ph type="title"/>
          </p:nvPr>
        </p:nvSpPr>
        <p:spPr/>
        <p:txBody>
          <a:bodyPr/>
          <a:lstStyle/>
          <a:p>
            <a:r>
              <a:rPr lang="en-US" dirty="0"/>
              <a:t>Var &amp; Val Identifiers</a:t>
            </a:r>
          </a:p>
        </p:txBody>
      </p:sp>
      <p:sp>
        <p:nvSpPr>
          <p:cNvPr id="3" name="Slide Number Placeholder 2">
            <a:extLst>
              <a:ext uri="{FF2B5EF4-FFF2-40B4-BE49-F238E27FC236}">
                <a16:creationId xmlns:a16="http://schemas.microsoft.com/office/drawing/2014/main" id="{FCD517C2-A015-9F1C-5096-7D52883B8EEB}"/>
              </a:ext>
            </a:extLst>
          </p:cNvPr>
          <p:cNvSpPr>
            <a:spLocks noGrp="1"/>
          </p:cNvSpPr>
          <p:nvPr>
            <p:ph type="sldNum" sz="quarter" idx="11"/>
          </p:nvPr>
        </p:nvSpPr>
        <p:spPr/>
        <p:txBody>
          <a:bodyPr/>
          <a:lstStyle/>
          <a:p>
            <a:pPr>
              <a:defRPr/>
            </a:pPr>
            <a:fld id="{6E0AA622-F4CE-604D-A669-CD3D12FC535C}" type="slidenum">
              <a:rPr lang="en-US" smtClean="0"/>
              <a:pPr>
                <a:defRPr/>
              </a:pPr>
              <a:t>11</a:t>
            </a:fld>
            <a:endParaRPr lang="en-US"/>
          </a:p>
        </p:txBody>
      </p:sp>
      <p:pic>
        <p:nvPicPr>
          <p:cNvPr id="5" name="Picture 4">
            <a:extLst>
              <a:ext uri="{FF2B5EF4-FFF2-40B4-BE49-F238E27FC236}">
                <a16:creationId xmlns:a16="http://schemas.microsoft.com/office/drawing/2014/main" id="{AA25F9E6-9DC0-A345-149F-C7C223B8E3ED}"/>
              </a:ext>
            </a:extLst>
          </p:cNvPr>
          <p:cNvPicPr>
            <a:picLocks noChangeAspect="1"/>
          </p:cNvPicPr>
          <p:nvPr/>
        </p:nvPicPr>
        <p:blipFill>
          <a:blip r:embed="rId2"/>
          <a:stretch>
            <a:fillRect/>
          </a:stretch>
        </p:blipFill>
        <p:spPr>
          <a:xfrm>
            <a:off x="762000" y="2082800"/>
            <a:ext cx="6718300" cy="3378200"/>
          </a:xfrm>
          <a:prstGeom prst="rect">
            <a:avLst/>
          </a:prstGeom>
        </p:spPr>
      </p:pic>
      <p:sp>
        <p:nvSpPr>
          <p:cNvPr id="6" name="Text Box 4">
            <a:extLst>
              <a:ext uri="{FF2B5EF4-FFF2-40B4-BE49-F238E27FC236}">
                <a16:creationId xmlns:a16="http://schemas.microsoft.com/office/drawing/2014/main" id="{519C1889-6DEA-4611-6CA6-AEC0DDAFACA5}"/>
              </a:ext>
            </a:extLst>
          </p:cNvPr>
          <p:cNvSpPr txBox="1">
            <a:spLocks noChangeArrowheads="1"/>
          </p:cNvSpPr>
          <p:nvPr/>
        </p:nvSpPr>
        <p:spPr bwMode="auto">
          <a:xfrm>
            <a:off x="586580" y="1221401"/>
            <a:ext cx="7462838"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a:t>Scala has both </a:t>
            </a:r>
            <a:r>
              <a:rPr lang="en-US" altLang="en-US" sz="1600" dirty="0" err="1"/>
              <a:t>val</a:t>
            </a:r>
            <a:r>
              <a:rPr lang="en-US" altLang="en-US" sz="1600" dirty="0"/>
              <a:t> and var identifiers.  Both must be given a value when declared.  Val identifiers cannot be reassigned.</a:t>
            </a:r>
          </a:p>
        </p:txBody>
      </p:sp>
      <p:grpSp>
        <p:nvGrpSpPr>
          <p:cNvPr id="7" name="Group 10">
            <a:extLst>
              <a:ext uri="{FF2B5EF4-FFF2-40B4-BE49-F238E27FC236}">
                <a16:creationId xmlns:a16="http://schemas.microsoft.com/office/drawing/2014/main" id="{E0CFFAE6-F2AC-CA6D-F505-C1081D98C590}"/>
              </a:ext>
            </a:extLst>
          </p:cNvPr>
          <p:cNvGrpSpPr>
            <a:grpSpLocks/>
          </p:cNvGrpSpPr>
          <p:nvPr/>
        </p:nvGrpSpPr>
        <p:grpSpPr bwMode="auto">
          <a:xfrm>
            <a:off x="1993025" y="5461004"/>
            <a:ext cx="4268076" cy="675172"/>
            <a:chOff x="5625048" y="3846827"/>
            <a:chExt cx="2829815" cy="676813"/>
          </a:xfrm>
        </p:grpSpPr>
        <p:sp>
          <p:nvSpPr>
            <p:cNvPr id="8" name="Text Box 12">
              <a:extLst>
                <a:ext uri="{FF2B5EF4-FFF2-40B4-BE49-F238E27FC236}">
                  <a16:creationId xmlns:a16="http://schemas.microsoft.com/office/drawing/2014/main" id="{BC3A4BA5-E306-4468-4838-07D13D63F8DA}"/>
                </a:ext>
              </a:extLst>
            </p:cNvPr>
            <p:cNvSpPr txBox="1">
              <a:spLocks noChangeArrowheads="1"/>
            </p:cNvSpPr>
            <p:nvPr/>
          </p:nvSpPr>
          <p:spPr bwMode="auto">
            <a:xfrm>
              <a:off x="6046646" y="4215115"/>
              <a:ext cx="2408217"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Val identifiers cannot be reassigned</a:t>
              </a:r>
            </a:p>
          </p:txBody>
        </p:sp>
        <p:sp>
          <p:nvSpPr>
            <p:cNvPr id="9" name="Line 13">
              <a:extLst>
                <a:ext uri="{FF2B5EF4-FFF2-40B4-BE49-F238E27FC236}">
                  <a16:creationId xmlns:a16="http://schemas.microsoft.com/office/drawing/2014/main" id="{B8A0207B-FCA7-769B-D82A-2484E91B88FE}"/>
                </a:ext>
              </a:extLst>
            </p:cNvPr>
            <p:cNvSpPr>
              <a:spLocks noChangeShapeType="1"/>
            </p:cNvSpPr>
            <p:nvPr/>
          </p:nvSpPr>
          <p:spPr bwMode="auto">
            <a:xfrm flipH="1" flipV="1">
              <a:off x="5625048" y="3846827"/>
              <a:ext cx="404177" cy="41582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250700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766714-889F-AF57-54A1-F27051AAC8B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1CD25E71-F324-2E87-E562-00B451909276}"/>
              </a:ext>
            </a:extLst>
          </p:cNvPr>
          <p:cNvPicPr>
            <a:picLocks noChangeAspect="1"/>
          </p:cNvPicPr>
          <p:nvPr/>
        </p:nvPicPr>
        <p:blipFill>
          <a:blip r:embed="rId2"/>
          <a:stretch>
            <a:fillRect/>
          </a:stretch>
        </p:blipFill>
        <p:spPr>
          <a:xfrm>
            <a:off x="781051" y="2387291"/>
            <a:ext cx="7327900" cy="2717800"/>
          </a:xfrm>
          <a:prstGeom prst="rect">
            <a:avLst/>
          </a:prstGeom>
        </p:spPr>
      </p:pic>
      <p:sp>
        <p:nvSpPr>
          <p:cNvPr id="2" name="Title 1">
            <a:extLst>
              <a:ext uri="{FF2B5EF4-FFF2-40B4-BE49-F238E27FC236}">
                <a16:creationId xmlns:a16="http://schemas.microsoft.com/office/drawing/2014/main" id="{E045FCF8-CC3C-1747-ED5B-498A33166237}"/>
              </a:ext>
            </a:extLst>
          </p:cNvPr>
          <p:cNvSpPr>
            <a:spLocks noGrp="1"/>
          </p:cNvSpPr>
          <p:nvPr>
            <p:ph type="title"/>
          </p:nvPr>
        </p:nvSpPr>
        <p:spPr/>
        <p:txBody>
          <a:bodyPr/>
          <a:lstStyle/>
          <a:p>
            <a:r>
              <a:rPr lang="en-US" dirty="0" err="1"/>
              <a:t>Logika</a:t>
            </a:r>
            <a:r>
              <a:rPr lang="en-US" dirty="0"/>
              <a:t> Reasoning About Vars</a:t>
            </a:r>
          </a:p>
        </p:txBody>
      </p:sp>
      <p:sp>
        <p:nvSpPr>
          <p:cNvPr id="3" name="Slide Number Placeholder 2">
            <a:extLst>
              <a:ext uri="{FF2B5EF4-FFF2-40B4-BE49-F238E27FC236}">
                <a16:creationId xmlns:a16="http://schemas.microsoft.com/office/drawing/2014/main" id="{ECA2C506-E6A8-7F6B-E318-0470642F824D}"/>
              </a:ext>
            </a:extLst>
          </p:cNvPr>
          <p:cNvSpPr>
            <a:spLocks noGrp="1"/>
          </p:cNvSpPr>
          <p:nvPr>
            <p:ph type="sldNum" sz="quarter" idx="11"/>
          </p:nvPr>
        </p:nvSpPr>
        <p:spPr/>
        <p:txBody>
          <a:bodyPr/>
          <a:lstStyle/>
          <a:p>
            <a:pPr>
              <a:defRPr/>
            </a:pPr>
            <a:fld id="{6E0AA622-F4CE-604D-A669-CD3D12FC535C}" type="slidenum">
              <a:rPr lang="en-US" smtClean="0"/>
              <a:pPr>
                <a:defRPr/>
              </a:pPr>
              <a:t>12</a:t>
            </a:fld>
            <a:endParaRPr lang="en-US"/>
          </a:p>
        </p:txBody>
      </p:sp>
      <p:sp>
        <p:nvSpPr>
          <p:cNvPr id="6" name="Text Box 4">
            <a:extLst>
              <a:ext uri="{FF2B5EF4-FFF2-40B4-BE49-F238E27FC236}">
                <a16:creationId xmlns:a16="http://schemas.microsoft.com/office/drawing/2014/main" id="{10414B42-81FA-C117-8030-066F1640C008}"/>
              </a:ext>
            </a:extLst>
          </p:cNvPr>
          <p:cNvSpPr txBox="1">
            <a:spLocks noChangeArrowheads="1"/>
          </p:cNvSpPr>
          <p:nvPr/>
        </p:nvSpPr>
        <p:spPr bwMode="auto">
          <a:xfrm>
            <a:off x="586580" y="1221401"/>
            <a:ext cx="7462838" cy="830997"/>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a:t>As </a:t>
            </a:r>
            <a:r>
              <a:rPr lang="en-US" altLang="en-US" sz="1600" dirty="0" err="1"/>
              <a:t>Logika</a:t>
            </a:r>
            <a:r>
              <a:rPr lang="en-US" altLang="en-US" sz="1600" dirty="0"/>
              <a:t> reasons in a forward direction, it introduces a new symbolic value for a var each time it is assigned.  It uses several developer-friendly strategies to name previous versions of a var’s value.</a:t>
            </a:r>
          </a:p>
        </p:txBody>
      </p:sp>
      <p:grpSp>
        <p:nvGrpSpPr>
          <p:cNvPr id="7" name="Group 10">
            <a:extLst>
              <a:ext uri="{FF2B5EF4-FFF2-40B4-BE49-F238E27FC236}">
                <a16:creationId xmlns:a16="http://schemas.microsoft.com/office/drawing/2014/main" id="{53AC5CFC-68F8-8DA3-D67E-CB800D61BBEB}"/>
              </a:ext>
            </a:extLst>
          </p:cNvPr>
          <p:cNvGrpSpPr>
            <a:grpSpLocks/>
          </p:cNvGrpSpPr>
          <p:nvPr/>
        </p:nvGrpSpPr>
        <p:grpSpPr bwMode="auto">
          <a:xfrm>
            <a:off x="4773009" y="3681350"/>
            <a:ext cx="2389790" cy="938040"/>
            <a:chOff x="5455189" y="3781829"/>
            <a:chExt cx="1584476" cy="940320"/>
          </a:xfrm>
        </p:grpSpPr>
        <p:sp>
          <p:nvSpPr>
            <p:cNvPr id="8" name="Text Box 12">
              <a:extLst>
                <a:ext uri="{FF2B5EF4-FFF2-40B4-BE49-F238E27FC236}">
                  <a16:creationId xmlns:a16="http://schemas.microsoft.com/office/drawing/2014/main" id="{FDED2EB6-24C8-D0F1-8311-2BBDA1D6A03D}"/>
                </a:ext>
              </a:extLst>
            </p:cNvPr>
            <p:cNvSpPr txBox="1">
              <a:spLocks noChangeArrowheads="1"/>
            </p:cNvSpPr>
            <p:nvPr/>
          </p:nvSpPr>
          <p:spPr bwMode="auto">
            <a:xfrm>
              <a:off x="5455189" y="4197658"/>
              <a:ext cx="1584476" cy="524491"/>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Before x is re-assigned, the variable name is used.</a:t>
              </a:r>
            </a:p>
          </p:txBody>
        </p:sp>
        <p:sp>
          <p:nvSpPr>
            <p:cNvPr id="9" name="Line 13">
              <a:extLst>
                <a:ext uri="{FF2B5EF4-FFF2-40B4-BE49-F238E27FC236}">
                  <a16:creationId xmlns:a16="http://schemas.microsoft.com/office/drawing/2014/main" id="{A40C92DE-A025-6CBA-6763-6AE5240504B0}"/>
                </a:ext>
              </a:extLst>
            </p:cNvPr>
            <p:cNvSpPr>
              <a:spLocks noChangeShapeType="1"/>
            </p:cNvSpPr>
            <p:nvPr/>
          </p:nvSpPr>
          <p:spPr bwMode="auto">
            <a:xfrm flipH="1" flipV="1">
              <a:off x="5776615" y="3781829"/>
              <a:ext cx="404177" cy="41582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
        <p:nvSpPr>
          <p:cNvPr id="10" name="Rectangle 9">
            <a:extLst>
              <a:ext uri="{FF2B5EF4-FFF2-40B4-BE49-F238E27FC236}">
                <a16:creationId xmlns:a16="http://schemas.microsoft.com/office/drawing/2014/main" id="{9FAD2600-07E3-4C5B-8C98-8727C31D894E}"/>
              </a:ext>
            </a:extLst>
          </p:cNvPr>
          <p:cNvSpPr/>
          <p:nvPr/>
        </p:nvSpPr>
        <p:spPr bwMode="auto">
          <a:xfrm>
            <a:off x="1295400" y="3810000"/>
            <a:ext cx="228600" cy="3048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Tree>
    <p:extLst>
      <p:ext uri="{BB962C8B-B14F-4D97-AF65-F5344CB8AC3E}">
        <p14:creationId xmlns:p14="http://schemas.microsoft.com/office/powerpoint/2010/main" val="3626358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83EB0A-E337-3B4A-38B9-29039B13A78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2DD51F6-F9BF-E22E-2FA7-8D5451F23511}"/>
              </a:ext>
            </a:extLst>
          </p:cNvPr>
          <p:cNvPicPr>
            <a:picLocks noChangeAspect="1"/>
          </p:cNvPicPr>
          <p:nvPr/>
        </p:nvPicPr>
        <p:blipFill>
          <a:blip r:embed="rId2"/>
          <a:stretch>
            <a:fillRect/>
          </a:stretch>
        </p:blipFill>
        <p:spPr>
          <a:xfrm>
            <a:off x="914400" y="2438400"/>
            <a:ext cx="7010400" cy="2679700"/>
          </a:xfrm>
          <a:prstGeom prst="rect">
            <a:avLst/>
          </a:prstGeom>
        </p:spPr>
      </p:pic>
      <p:sp>
        <p:nvSpPr>
          <p:cNvPr id="2" name="Title 1">
            <a:extLst>
              <a:ext uri="{FF2B5EF4-FFF2-40B4-BE49-F238E27FC236}">
                <a16:creationId xmlns:a16="http://schemas.microsoft.com/office/drawing/2014/main" id="{223AF52B-680C-F139-3A4D-2BB8220A1550}"/>
              </a:ext>
            </a:extLst>
          </p:cNvPr>
          <p:cNvSpPr>
            <a:spLocks noGrp="1"/>
          </p:cNvSpPr>
          <p:nvPr>
            <p:ph type="title"/>
          </p:nvPr>
        </p:nvSpPr>
        <p:spPr/>
        <p:txBody>
          <a:bodyPr/>
          <a:lstStyle/>
          <a:p>
            <a:r>
              <a:rPr lang="en-US" dirty="0" err="1"/>
              <a:t>Logika</a:t>
            </a:r>
            <a:r>
              <a:rPr lang="en-US" dirty="0"/>
              <a:t> Reasoning About Vars</a:t>
            </a:r>
          </a:p>
        </p:txBody>
      </p:sp>
      <p:sp>
        <p:nvSpPr>
          <p:cNvPr id="3" name="Slide Number Placeholder 2">
            <a:extLst>
              <a:ext uri="{FF2B5EF4-FFF2-40B4-BE49-F238E27FC236}">
                <a16:creationId xmlns:a16="http://schemas.microsoft.com/office/drawing/2014/main" id="{1C788EF6-5E74-52F0-BD3A-AD3248385B3D}"/>
              </a:ext>
            </a:extLst>
          </p:cNvPr>
          <p:cNvSpPr>
            <a:spLocks noGrp="1"/>
          </p:cNvSpPr>
          <p:nvPr>
            <p:ph type="sldNum" sz="quarter" idx="11"/>
          </p:nvPr>
        </p:nvSpPr>
        <p:spPr/>
        <p:txBody>
          <a:bodyPr/>
          <a:lstStyle/>
          <a:p>
            <a:pPr>
              <a:defRPr/>
            </a:pPr>
            <a:fld id="{6E0AA622-F4CE-604D-A669-CD3D12FC535C}" type="slidenum">
              <a:rPr lang="en-US" smtClean="0"/>
              <a:pPr>
                <a:defRPr/>
              </a:pPr>
              <a:t>13</a:t>
            </a:fld>
            <a:endParaRPr lang="en-US"/>
          </a:p>
        </p:txBody>
      </p:sp>
      <p:sp>
        <p:nvSpPr>
          <p:cNvPr id="6" name="Text Box 4">
            <a:extLst>
              <a:ext uri="{FF2B5EF4-FFF2-40B4-BE49-F238E27FC236}">
                <a16:creationId xmlns:a16="http://schemas.microsoft.com/office/drawing/2014/main" id="{A9516388-4F37-E59F-4F5C-98DB90906B9B}"/>
              </a:ext>
            </a:extLst>
          </p:cNvPr>
          <p:cNvSpPr txBox="1">
            <a:spLocks noChangeArrowheads="1"/>
          </p:cNvSpPr>
          <p:nvPr/>
        </p:nvSpPr>
        <p:spPr bwMode="auto">
          <a:xfrm>
            <a:off x="586580" y="1221401"/>
            <a:ext cx="7462838" cy="830997"/>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a:t>As </a:t>
            </a:r>
            <a:r>
              <a:rPr lang="en-US" altLang="en-US" sz="1600" dirty="0" err="1"/>
              <a:t>Logika</a:t>
            </a:r>
            <a:r>
              <a:rPr lang="en-US" altLang="en-US" sz="1600" dirty="0"/>
              <a:t> reasons in a forward direction, it introduces a new symbolic value for a var each time it is assigned.  It uses several developer-friendly strategies to name previous versions of a var’s value.</a:t>
            </a:r>
          </a:p>
        </p:txBody>
      </p:sp>
      <p:grpSp>
        <p:nvGrpSpPr>
          <p:cNvPr id="7" name="Group 10">
            <a:extLst>
              <a:ext uri="{FF2B5EF4-FFF2-40B4-BE49-F238E27FC236}">
                <a16:creationId xmlns:a16="http://schemas.microsoft.com/office/drawing/2014/main" id="{C4F0B187-A0AE-DFBA-FFA0-C8089FC10317}"/>
              </a:ext>
            </a:extLst>
          </p:cNvPr>
          <p:cNvGrpSpPr>
            <a:grpSpLocks/>
          </p:cNvGrpSpPr>
          <p:nvPr/>
        </p:nvGrpSpPr>
        <p:grpSpPr bwMode="auto">
          <a:xfrm>
            <a:off x="4317999" y="4197245"/>
            <a:ext cx="2389790" cy="1446654"/>
            <a:chOff x="5455189" y="3379963"/>
            <a:chExt cx="1584476" cy="1450170"/>
          </a:xfrm>
        </p:grpSpPr>
        <p:sp>
          <p:nvSpPr>
            <p:cNvPr id="8" name="Text Box 12">
              <a:extLst>
                <a:ext uri="{FF2B5EF4-FFF2-40B4-BE49-F238E27FC236}">
                  <a16:creationId xmlns:a16="http://schemas.microsoft.com/office/drawing/2014/main" id="{379459BD-9B16-3DCB-E9D7-C19C31D9B8E2}"/>
                </a:ext>
              </a:extLst>
            </p:cNvPr>
            <p:cNvSpPr txBox="1">
              <a:spLocks noChangeArrowheads="1"/>
            </p:cNvSpPr>
            <p:nvPr/>
          </p:nvSpPr>
          <p:spPr bwMode="auto">
            <a:xfrm>
              <a:off x="5455189" y="4089674"/>
              <a:ext cx="1584476" cy="740459"/>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After x is re-assigned, the Old(x) refers to the previous value of x.</a:t>
              </a:r>
            </a:p>
          </p:txBody>
        </p:sp>
        <p:sp>
          <p:nvSpPr>
            <p:cNvPr id="9" name="Line 13">
              <a:extLst>
                <a:ext uri="{FF2B5EF4-FFF2-40B4-BE49-F238E27FC236}">
                  <a16:creationId xmlns:a16="http://schemas.microsoft.com/office/drawing/2014/main" id="{3A6A470B-5BBA-2943-4A3D-97C28F0B9DC8}"/>
                </a:ext>
              </a:extLst>
            </p:cNvPr>
            <p:cNvSpPr>
              <a:spLocks noChangeShapeType="1"/>
            </p:cNvSpPr>
            <p:nvPr/>
          </p:nvSpPr>
          <p:spPr bwMode="auto">
            <a:xfrm flipH="1" flipV="1">
              <a:off x="6330905" y="3379963"/>
              <a:ext cx="252610" cy="709711"/>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
        <p:nvSpPr>
          <p:cNvPr id="10" name="Rectangle 9">
            <a:extLst>
              <a:ext uri="{FF2B5EF4-FFF2-40B4-BE49-F238E27FC236}">
                <a16:creationId xmlns:a16="http://schemas.microsoft.com/office/drawing/2014/main" id="{CFDE99BE-F192-096A-C451-62C1E33C9F61}"/>
              </a:ext>
            </a:extLst>
          </p:cNvPr>
          <p:cNvSpPr/>
          <p:nvPr/>
        </p:nvSpPr>
        <p:spPr bwMode="auto">
          <a:xfrm>
            <a:off x="1371600" y="4205380"/>
            <a:ext cx="228600" cy="3048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13" name="Group 12">
            <a:extLst>
              <a:ext uri="{FF2B5EF4-FFF2-40B4-BE49-F238E27FC236}">
                <a16:creationId xmlns:a16="http://schemas.microsoft.com/office/drawing/2014/main" id="{2582260A-6C42-CC35-D9DF-5B56F4E4358C}"/>
              </a:ext>
            </a:extLst>
          </p:cNvPr>
          <p:cNvGrpSpPr/>
          <p:nvPr/>
        </p:nvGrpSpPr>
        <p:grpSpPr>
          <a:xfrm>
            <a:off x="6736692" y="3927619"/>
            <a:ext cx="2095610" cy="954107"/>
            <a:chOff x="6736692" y="3927619"/>
            <a:chExt cx="2095610" cy="954107"/>
          </a:xfrm>
        </p:grpSpPr>
        <p:sp>
          <p:nvSpPr>
            <p:cNvPr id="11" name="Text Box 12">
              <a:extLst>
                <a:ext uri="{FF2B5EF4-FFF2-40B4-BE49-F238E27FC236}">
                  <a16:creationId xmlns:a16="http://schemas.microsoft.com/office/drawing/2014/main" id="{3D39DE96-7C4F-A45B-ADCA-1DBA24D70879}"/>
                </a:ext>
              </a:extLst>
            </p:cNvPr>
            <p:cNvSpPr txBox="1">
              <a:spLocks noChangeArrowheads="1"/>
            </p:cNvSpPr>
            <p:nvPr/>
          </p:nvSpPr>
          <p:spPr bwMode="auto">
            <a:xfrm>
              <a:off x="7017297" y="3927619"/>
              <a:ext cx="1815005" cy="95410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Also, At(</a:t>
              </a:r>
              <a:r>
                <a:rPr lang="en-US" altLang="x-none" sz="1400" i="1" dirty="0" err="1"/>
                <a:t>x,n</a:t>
              </a:r>
              <a:r>
                <a:rPr lang="en-US" altLang="x-none" sz="1400" i="1" dirty="0"/>
                <a:t>) refers to the </a:t>
              </a:r>
              <a:r>
                <a:rPr lang="en-US" altLang="x-none" sz="1400" i="1" dirty="0" err="1"/>
                <a:t>n’th</a:t>
              </a:r>
              <a:r>
                <a:rPr lang="en-US" altLang="x-none" sz="1400" i="1" dirty="0"/>
                <a:t> assignment occurrence of x</a:t>
              </a:r>
            </a:p>
          </p:txBody>
        </p:sp>
        <p:sp>
          <p:nvSpPr>
            <p:cNvPr id="12" name="Line 13">
              <a:extLst>
                <a:ext uri="{FF2B5EF4-FFF2-40B4-BE49-F238E27FC236}">
                  <a16:creationId xmlns:a16="http://schemas.microsoft.com/office/drawing/2014/main" id="{AF2D3442-549F-D0BC-0940-3717D200171F}"/>
                </a:ext>
              </a:extLst>
            </p:cNvPr>
            <p:cNvSpPr>
              <a:spLocks noChangeShapeType="1"/>
            </p:cNvSpPr>
            <p:nvPr/>
          </p:nvSpPr>
          <p:spPr bwMode="auto">
            <a:xfrm flipH="1" flipV="1">
              <a:off x="6736692" y="4003785"/>
              <a:ext cx="280605" cy="415815"/>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3515875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C6DC1F-4F7A-A69D-0672-C66EA7426524}"/>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E3387527-E553-B523-FAE2-F60C2E1B3BCB}"/>
              </a:ext>
            </a:extLst>
          </p:cNvPr>
          <p:cNvPicPr>
            <a:picLocks noChangeAspect="1"/>
          </p:cNvPicPr>
          <p:nvPr/>
        </p:nvPicPr>
        <p:blipFill>
          <a:blip r:embed="rId2"/>
          <a:stretch>
            <a:fillRect/>
          </a:stretch>
        </p:blipFill>
        <p:spPr>
          <a:xfrm>
            <a:off x="914400" y="2413000"/>
            <a:ext cx="6680200" cy="2692400"/>
          </a:xfrm>
          <a:prstGeom prst="rect">
            <a:avLst/>
          </a:prstGeom>
        </p:spPr>
      </p:pic>
      <p:sp>
        <p:nvSpPr>
          <p:cNvPr id="2" name="Title 1">
            <a:extLst>
              <a:ext uri="{FF2B5EF4-FFF2-40B4-BE49-F238E27FC236}">
                <a16:creationId xmlns:a16="http://schemas.microsoft.com/office/drawing/2014/main" id="{E1914003-05A5-E1F8-C9EC-1AD7F93E7926}"/>
              </a:ext>
            </a:extLst>
          </p:cNvPr>
          <p:cNvSpPr>
            <a:spLocks noGrp="1"/>
          </p:cNvSpPr>
          <p:nvPr>
            <p:ph type="title"/>
          </p:nvPr>
        </p:nvSpPr>
        <p:spPr/>
        <p:txBody>
          <a:bodyPr/>
          <a:lstStyle/>
          <a:p>
            <a:r>
              <a:rPr lang="en-US" dirty="0" err="1"/>
              <a:t>Logika</a:t>
            </a:r>
            <a:r>
              <a:rPr lang="en-US" dirty="0"/>
              <a:t> Reasoning About Vars</a:t>
            </a:r>
          </a:p>
        </p:txBody>
      </p:sp>
      <p:sp>
        <p:nvSpPr>
          <p:cNvPr id="3" name="Slide Number Placeholder 2">
            <a:extLst>
              <a:ext uri="{FF2B5EF4-FFF2-40B4-BE49-F238E27FC236}">
                <a16:creationId xmlns:a16="http://schemas.microsoft.com/office/drawing/2014/main" id="{5112AEE5-29B8-9D9F-DC8C-08457DD9960B}"/>
              </a:ext>
            </a:extLst>
          </p:cNvPr>
          <p:cNvSpPr>
            <a:spLocks noGrp="1"/>
          </p:cNvSpPr>
          <p:nvPr>
            <p:ph type="sldNum" sz="quarter" idx="11"/>
          </p:nvPr>
        </p:nvSpPr>
        <p:spPr/>
        <p:txBody>
          <a:bodyPr/>
          <a:lstStyle/>
          <a:p>
            <a:pPr>
              <a:defRPr/>
            </a:pPr>
            <a:fld id="{6E0AA622-F4CE-604D-A669-CD3D12FC535C}" type="slidenum">
              <a:rPr lang="en-US" smtClean="0"/>
              <a:pPr>
                <a:defRPr/>
              </a:pPr>
              <a:t>14</a:t>
            </a:fld>
            <a:endParaRPr lang="en-US"/>
          </a:p>
        </p:txBody>
      </p:sp>
      <p:sp>
        <p:nvSpPr>
          <p:cNvPr id="6" name="Text Box 4">
            <a:extLst>
              <a:ext uri="{FF2B5EF4-FFF2-40B4-BE49-F238E27FC236}">
                <a16:creationId xmlns:a16="http://schemas.microsoft.com/office/drawing/2014/main" id="{7FD41434-7F46-B3F1-39D9-F63183998DDC}"/>
              </a:ext>
            </a:extLst>
          </p:cNvPr>
          <p:cNvSpPr txBox="1">
            <a:spLocks noChangeArrowheads="1"/>
          </p:cNvSpPr>
          <p:nvPr/>
        </p:nvSpPr>
        <p:spPr bwMode="auto">
          <a:xfrm>
            <a:off x="586580" y="1221401"/>
            <a:ext cx="7462838" cy="830997"/>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a:t>As </a:t>
            </a:r>
            <a:r>
              <a:rPr lang="en-US" altLang="en-US" sz="1600" dirty="0" err="1"/>
              <a:t>Logika</a:t>
            </a:r>
            <a:r>
              <a:rPr lang="en-US" altLang="en-US" sz="1600" dirty="0"/>
              <a:t> reasons in a forward direction, it introduces a new symbolic value for a var each time it is assigned.  It uses several developer-friendly strategies to name previous versions of a var’s value.</a:t>
            </a:r>
          </a:p>
        </p:txBody>
      </p:sp>
      <p:sp>
        <p:nvSpPr>
          <p:cNvPr id="10" name="Rectangle 9">
            <a:extLst>
              <a:ext uri="{FF2B5EF4-FFF2-40B4-BE49-F238E27FC236}">
                <a16:creationId xmlns:a16="http://schemas.microsoft.com/office/drawing/2014/main" id="{B0B18BD5-46F7-8FFC-A8E5-8DD53BCED082}"/>
              </a:ext>
            </a:extLst>
          </p:cNvPr>
          <p:cNvSpPr/>
          <p:nvPr/>
        </p:nvSpPr>
        <p:spPr bwMode="auto">
          <a:xfrm>
            <a:off x="1524000" y="4724400"/>
            <a:ext cx="228600" cy="3048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13" name="Group 12">
            <a:extLst>
              <a:ext uri="{FF2B5EF4-FFF2-40B4-BE49-F238E27FC236}">
                <a16:creationId xmlns:a16="http://schemas.microsoft.com/office/drawing/2014/main" id="{746BF9BE-3EA2-FEDC-0772-991F21772CB4}"/>
              </a:ext>
            </a:extLst>
          </p:cNvPr>
          <p:cNvGrpSpPr/>
          <p:nvPr/>
        </p:nvGrpSpPr>
        <p:grpSpPr>
          <a:xfrm>
            <a:off x="6400799" y="3789161"/>
            <a:ext cx="2552811" cy="785147"/>
            <a:chOff x="6279491" y="3988858"/>
            <a:chExt cx="2552811" cy="785147"/>
          </a:xfrm>
        </p:grpSpPr>
        <p:sp>
          <p:nvSpPr>
            <p:cNvPr id="11" name="Text Box 12">
              <a:extLst>
                <a:ext uri="{FF2B5EF4-FFF2-40B4-BE49-F238E27FC236}">
                  <a16:creationId xmlns:a16="http://schemas.microsoft.com/office/drawing/2014/main" id="{88E7D5B6-F3F1-DF94-6323-8E621900E99B}"/>
                </a:ext>
              </a:extLst>
            </p:cNvPr>
            <p:cNvSpPr txBox="1">
              <a:spLocks noChangeArrowheads="1"/>
            </p:cNvSpPr>
            <p:nvPr/>
          </p:nvSpPr>
          <p:spPr bwMode="auto">
            <a:xfrm>
              <a:off x="7017297" y="4035341"/>
              <a:ext cx="1815005" cy="738664"/>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x has three different values in the history of the control flow</a:t>
              </a:r>
            </a:p>
          </p:txBody>
        </p:sp>
        <p:sp>
          <p:nvSpPr>
            <p:cNvPr id="12" name="Line 13">
              <a:extLst>
                <a:ext uri="{FF2B5EF4-FFF2-40B4-BE49-F238E27FC236}">
                  <a16:creationId xmlns:a16="http://schemas.microsoft.com/office/drawing/2014/main" id="{FF760DA1-7BE8-4443-E2EF-0076709F7A8C}"/>
                </a:ext>
              </a:extLst>
            </p:cNvPr>
            <p:cNvSpPr>
              <a:spLocks noChangeShapeType="1"/>
            </p:cNvSpPr>
            <p:nvPr/>
          </p:nvSpPr>
          <p:spPr bwMode="auto">
            <a:xfrm flipH="1" flipV="1">
              <a:off x="6279491" y="3988858"/>
              <a:ext cx="737805" cy="307776"/>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
        <p:nvSpPr>
          <p:cNvPr id="15" name="Text Box 12">
            <a:extLst>
              <a:ext uri="{FF2B5EF4-FFF2-40B4-BE49-F238E27FC236}">
                <a16:creationId xmlns:a16="http://schemas.microsoft.com/office/drawing/2014/main" id="{00E3AA1B-7222-1226-AB96-7A558F9C5871}"/>
              </a:ext>
            </a:extLst>
          </p:cNvPr>
          <p:cNvSpPr txBox="1">
            <a:spLocks noChangeArrowheads="1"/>
          </p:cNvSpPr>
          <p:nvPr/>
        </p:nvSpPr>
        <p:spPr bwMode="auto">
          <a:xfrm>
            <a:off x="3200400" y="3092640"/>
            <a:ext cx="780504"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At(x,0)</a:t>
            </a:r>
          </a:p>
        </p:txBody>
      </p:sp>
      <p:sp>
        <p:nvSpPr>
          <p:cNvPr id="16" name="Text Box 12">
            <a:extLst>
              <a:ext uri="{FF2B5EF4-FFF2-40B4-BE49-F238E27FC236}">
                <a16:creationId xmlns:a16="http://schemas.microsoft.com/office/drawing/2014/main" id="{3037B9A1-3653-8B8E-F4CA-7436E69AAF5B}"/>
              </a:ext>
            </a:extLst>
          </p:cNvPr>
          <p:cNvSpPr txBox="1">
            <a:spLocks noChangeArrowheads="1"/>
          </p:cNvSpPr>
          <p:nvPr/>
        </p:nvSpPr>
        <p:spPr bwMode="auto">
          <a:xfrm>
            <a:off x="2933588" y="3871252"/>
            <a:ext cx="780504"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At(x,1)</a:t>
            </a:r>
          </a:p>
        </p:txBody>
      </p:sp>
      <p:sp>
        <p:nvSpPr>
          <p:cNvPr id="17" name="Text Box 12">
            <a:extLst>
              <a:ext uri="{FF2B5EF4-FFF2-40B4-BE49-F238E27FC236}">
                <a16:creationId xmlns:a16="http://schemas.microsoft.com/office/drawing/2014/main" id="{20714461-AC5B-76FA-438E-1DC60DC2498D}"/>
              </a:ext>
            </a:extLst>
          </p:cNvPr>
          <p:cNvSpPr txBox="1">
            <a:spLocks noChangeArrowheads="1"/>
          </p:cNvSpPr>
          <p:nvPr/>
        </p:nvSpPr>
        <p:spPr bwMode="auto">
          <a:xfrm>
            <a:off x="3794067" y="3871252"/>
            <a:ext cx="780504"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Old(x)</a:t>
            </a:r>
          </a:p>
        </p:txBody>
      </p:sp>
      <p:sp>
        <p:nvSpPr>
          <p:cNvPr id="18" name="Text Box 12">
            <a:extLst>
              <a:ext uri="{FF2B5EF4-FFF2-40B4-BE49-F238E27FC236}">
                <a16:creationId xmlns:a16="http://schemas.microsoft.com/office/drawing/2014/main" id="{0D2E61BE-3E60-D428-11F7-CF651240E630}"/>
              </a:ext>
            </a:extLst>
          </p:cNvPr>
          <p:cNvSpPr txBox="1">
            <a:spLocks noChangeArrowheads="1"/>
          </p:cNvSpPr>
          <p:nvPr/>
        </p:nvSpPr>
        <p:spPr bwMode="auto">
          <a:xfrm>
            <a:off x="2904740" y="4264223"/>
            <a:ext cx="295660"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x</a:t>
            </a:r>
          </a:p>
        </p:txBody>
      </p:sp>
      <p:sp>
        <p:nvSpPr>
          <p:cNvPr id="19" name="Line 13">
            <a:extLst>
              <a:ext uri="{FF2B5EF4-FFF2-40B4-BE49-F238E27FC236}">
                <a16:creationId xmlns:a16="http://schemas.microsoft.com/office/drawing/2014/main" id="{3A20577C-2F4D-A676-F84E-6C2FDD03C24F}"/>
              </a:ext>
            </a:extLst>
          </p:cNvPr>
          <p:cNvSpPr>
            <a:spLocks noChangeShapeType="1"/>
          </p:cNvSpPr>
          <p:nvPr/>
        </p:nvSpPr>
        <p:spPr bwMode="auto">
          <a:xfrm flipH="1">
            <a:off x="6851539" y="4264223"/>
            <a:ext cx="295659" cy="202680"/>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sp>
        <p:nvSpPr>
          <p:cNvPr id="20" name="Line 13">
            <a:extLst>
              <a:ext uri="{FF2B5EF4-FFF2-40B4-BE49-F238E27FC236}">
                <a16:creationId xmlns:a16="http://schemas.microsoft.com/office/drawing/2014/main" id="{40998F27-6E0F-5FAA-E18C-8D675E2A2B8A}"/>
              </a:ext>
            </a:extLst>
          </p:cNvPr>
          <p:cNvSpPr>
            <a:spLocks noChangeShapeType="1"/>
          </p:cNvSpPr>
          <p:nvPr/>
        </p:nvSpPr>
        <p:spPr bwMode="auto">
          <a:xfrm flipH="1">
            <a:off x="6990938" y="4532849"/>
            <a:ext cx="156259" cy="202680"/>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spTree>
    <p:extLst>
      <p:ext uri="{BB962C8B-B14F-4D97-AF65-F5344CB8AC3E}">
        <p14:creationId xmlns:p14="http://schemas.microsoft.com/office/powerpoint/2010/main" val="1377940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AE7F01-274D-9434-3087-38F4BE4DAF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BE7DF8-D006-B6B4-E6FE-798EDB21CCA5}"/>
              </a:ext>
            </a:extLst>
          </p:cNvPr>
          <p:cNvSpPr>
            <a:spLocks noGrp="1"/>
          </p:cNvSpPr>
          <p:nvPr>
            <p:ph type="title"/>
          </p:nvPr>
        </p:nvSpPr>
        <p:spPr/>
        <p:txBody>
          <a:bodyPr/>
          <a:lstStyle/>
          <a:p>
            <a:r>
              <a:rPr lang="en-US" dirty="0"/>
              <a:t>Conditional Statements</a:t>
            </a:r>
          </a:p>
        </p:txBody>
      </p:sp>
      <p:sp>
        <p:nvSpPr>
          <p:cNvPr id="3" name="Text Placeholder 2">
            <a:extLst>
              <a:ext uri="{FF2B5EF4-FFF2-40B4-BE49-F238E27FC236}">
                <a16:creationId xmlns:a16="http://schemas.microsoft.com/office/drawing/2014/main" id="{1CCBE7D0-4924-ADBB-CE9E-AB550327836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89200CD-26B1-3988-EFAF-AEDB0DFA2CA9}"/>
              </a:ext>
            </a:extLst>
          </p:cNvPr>
          <p:cNvSpPr>
            <a:spLocks noGrp="1"/>
          </p:cNvSpPr>
          <p:nvPr>
            <p:ph type="sldNum" sz="quarter" idx="11"/>
          </p:nvPr>
        </p:nvSpPr>
        <p:spPr/>
        <p:txBody>
          <a:bodyPr/>
          <a:lstStyle/>
          <a:p>
            <a:pPr>
              <a:defRPr/>
            </a:pPr>
            <a:fld id="{50848EDB-E059-EE4C-BEE4-92ACBFC1ACEA}" type="slidenum">
              <a:rPr lang="en-US" smtClean="0"/>
              <a:pPr>
                <a:defRPr/>
              </a:pPr>
              <a:t>15</a:t>
            </a:fld>
            <a:endParaRPr lang="en-US"/>
          </a:p>
        </p:txBody>
      </p:sp>
    </p:spTree>
    <p:extLst>
      <p:ext uri="{BB962C8B-B14F-4D97-AF65-F5344CB8AC3E}">
        <p14:creationId xmlns:p14="http://schemas.microsoft.com/office/powerpoint/2010/main" val="22679598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C9ADA-F000-688D-9924-5C80FA576E6D}"/>
              </a:ext>
            </a:extLst>
          </p:cNvPr>
          <p:cNvSpPr>
            <a:spLocks noGrp="1"/>
          </p:cNvSpPr>
          <p:nvPr>
            <p:ph type="title"/>
          </p:nvPr>
        </p:nvSpPr>
        <p:spPr/>
        <p:txBody>
          <a:bodyPr/>
          <a:lstStyle/>
          <a:p>
            <a:r>
              <a:rPr lang="en-US" sz="3600" dirty="0"/>
              <a:t>Schema for Reasoning About Conditional Statements</a:t>
            </a:r>
          </a:p>
        </p:txBody>
      </p:sp>
      <p:sp>
        <p:nvSpPr>
          <p:cNvPr id="3" name="Slide Number Placeholder 2">
            <a:extLst>
              <a:ext uri="{FF2B5EF4-FFF2-40B4-BE49-F238E27FC236}">
                <a16:creationId xmlns:a16="http://schemas.microsoft.com/office/drawing/2014/main" id="{22F30439-1820-6C1D-3EB5-284FE7EE707B}"/>
              </a:ext>
            </a:extLst>
          </p:cNvPr>
          <p:cNvSpPr>
            <a:spLocks noGrp="1"/>
          </p:cNvSpPr>
          <p:nvPr>
            <p:ph type="sldNum" sz="quarter" idx="11"/>
          </p:nvPr>
        </p:nvSpPr>
        <p:spPr/>
        <p:txBody>
          <a:bodyPr/>
          <a:lstStyle/>
          <a:p>
            <a:pPr>
              <a:defRPr/>
            </a:pPr>
            <a:fld id="{6E0AA622-F4CE-604D-A669-CD3D12FC535C}" type="slidenum">
              <a:rPr lang="en-US" smtClean="0"/>
              <a:pPr>
                <a:defRPr/>
              </a:pPr>
              <a:t>16</a:t>
            </a:fld>
            <a:endParaRPr lang="en-US"/>
          </a:p>
        </p:txBody>
      </p:sp>
      <p:sp>
        <p:nvSpPr>
          <p:cNvPr id="4" name="TextBox 3">
            <a:extLst>
              <a:ext uri="{FF2B5EF4-FFF2-40B4-BE49-F238E27FC236}">
                <a16:creationId xmlns:a16="http://schemas.microsoft.com/office/drawing/2014/main" id="{5870931A-1F55-18D7-80DB-D8E1FF33090F}"/>
              </a:ext>
            </a:extLst>
          </p:cNvPr>
          <p:cNvSpPr txBox="1"/>
          <p:nvPr/>
        </p:nvSpPr>
        <p:spPr>
          <a:xfrm>
            <a:off x="762000" y="2057400"/>
            <a:ext cx="6324600" cy="3785652"/>
          </a:xfrm>
          <a:prstGeom prst="rect">
            <a:avLst/>
          </a:prstGeom>
          <a:noFill/>
        </p:spPr>
        <p:txBody>
          <a:bodyPr wrap="square" rtlCol="0">
            <a:spAutoFit/>
          </a:bodyPr>
          <a:lstStyle/>
          <a:p>
            <a:r>
              <a:rPr lang="en-US" b="1" dirty="0">
                <a:solidFill>
                  <a:srgbClr val="000000"/>
                </a:solidFill>
                <a:effectLst/>
              </a:rPr>
              <a:t>if</a:t>
            </a:r>
            <a:r>
              <a:rPr lang="en-US" dirty="0">
                <a:solidFill>
                  <a:srgbClr val="606060"/>
                </a:solidFill>
                <a:effectLst/>
              </a:rPr>
              <a:t> </a:t>
            </a:r>
            <a:r>
              <a:rPr lang="en-US" b="1" dirty="0">
                <a:solidFill>
                  <a:srgbClr val="000000"/>
                </a:solidFill>
                <a:effectLst/>
              </a:rPr>
              <a:t>(</a:t>
            </a:r>
            <a:r>
              <a:rPr lang="en-US" dirty="0">
                <a:solidFill>
                  <a:srgbClr val="606060"/>
                </a:solidFill>
                <a:effectLst/>
              </a:rPr>
              <a:t>B</a:t>
            </a:r>
            <a:r>
              <a:rPr lang="en-US" b="1" dirty="0">
                <a:solidFill>
                  <a:srgbClr val="000000"/>
                </a:solidFill>
                <a:effectLst/>
              </a:rPr>
              <a:t>)</a:t>
            </a:r>
            <a:r>
              <a:rPr lang="en-US" dirty="0">
                <a:solidFill>
                  <a:srgbClr val="606060"/>
                </a:solidFill>
                <a:effectLst/>
              </a:rPr>
              <a:t> </a:t>
            </a:r>
            <a:r>
              <a:rPr lang="en-US" b="1" dirty="0">
                <a:solidFill>
                  <a:srgbClr val="000000"/>
                </a:solidFill>
                <a:effectLst/>
              </a:rPr>
              <a:t>{</a:t>
            </a:r>
            <a:r>
              <a:rPr lang="en-US" dirty="0">
                <a:solidFill>
                  <a:srgbClr val="606060"/>
                </a:solidFill>
                <a:effectLst/>
              </a:rPr>
              <a:t> </a:t>
            </a:r>
          </a:p>
          <a:p>
            <a:r>
              <a:rPr lang="en-US" i="1" dirty="0">
                <a:solidFill>
                  <a:srgbClr val="606060"/>
                </a:solidFill>
              </a:rPr>
              <a:t>   </a:t>
            </a:r>
            <a:r>
              <a:rPr lang="en-US" i="1" dirty="0">
                <a:solidFill>
                  <a:srgbClr val="999988"/>
                </a:solidFill>
                <a:effectLst/>
              </a:rPr>
              <a:t>// V-Know: B </a:t>
            </a:r>
          </a:p>
          <a:p>
            <a:r>
              <a:rPr lang="en-US" i="1" dirty="0">
                <a:solidFill>
                  <a:srgbClr val="999988"/>
                </a:solidFill>
              </a:rPr>
              <a:t>   </a:t>
            </a:r>
            <a:r>
              <a:rPr lang="en-US" dirty="0">
                <a:solidFill>
                  <a:srgbClr val="606060"/>
                </a:solidFill>
                <a:effectLst/>
              </a:rPr>
              <a:t>S </a:t>
            </a:r>
          </a:p>
          <a:p>
            <a:r>
              <a:rPr lang="en-US" i="1" dirty="0">
                <a:solidFill>
                  <a:srgbClr val="606060"/>
                </a:solidFill>
              </a:rPr>
              <a:t>   </a:t>
            </a:r>
            <a:r>
              <a:rPr lang="en-US" i="1" dirty="0">
                <a:solidFill>
                  <a:srgbClr val="999988"/>
                </a:solidFill>
                <a:effectLst/>
              </a:rPr>
              <a:t>// ... </a:t>
            </a:r>
            <a:r>
              <a:rPr lang="en-US" i="1" dirty="0">
                <a:solidFill>
                  <a:srgbClr val="999988"/>
                </a:solidFill>
              </a:rPr>
              <a:t>F</a:t>
            </a:r>
            <a:r>
              <a:rPr lang="en-US" i="1" baseline="-25000" dirty="0">
                <a:solidFill>
                  <a:srgbClr val="999988"/>
                </a:solidFill>
              </a:rPr>
              <a:t>S</a:t>
            </a:r>
            <a:endParaRPr lang="en-US" i="1" baseline="-25000" dirty="0">
              <a:solidFill>
                <a:srgbClr val="999988"/>
              </a:solidFill>
              <a:effectLst/>
            </a:endParaRPr>
          </a:p>
          <a:p>
            <a:r>
              <a:rPr lang="en-US" b="1" dirty="0">
                <a:solidFill>
                  <a:srgbClr val="000000"/>
                </a:solidFill>
                <a:effectLst/>
              </a:rPr>
              <a:t>}</a:t>
            </a:r>
            <a:r>
              <a:rPr lang="en-US" dirty="0">
                <a:solidFill>
                  <a:srgbClr val="606060"/>
                </a:solidFill>
                <a:effectLst/>
              </a:rPr>
              <a:t> </a:t>
            </a:r>
            <a:r>
              <a:rPr lang="en-US" b="1" dirty="0">
                <a:solidFill>
                  <a:srgbClr val="000000"/>
                </a:solidFill>
                <a:effectLst/>
              </a:rPr>
              <a:t>else</a:t>
            </a:r>
            <a:r>
              <a:rPr lang="en-US" dirty="0">
                <a:solidFill>
                  <a:srgbClr val="606060"/>
                </a:solidFill>
                <a:effectLst/>
              </a:rPr>
              <a:t> </a:t>
            </a:r>
            <a:r>
              <a:rPr lang="en-US" b="1" dirty="0">
                <a:solidFill>
                  <a:srgbClr val="000000"/>
                </a:solidFill>
                <a:effectLst/>
              </a:rPr>
              <a:t>{</a:t>
            </a:r>
            <a:r>
              <a:rPr lang="en-US" dirty="0">
                <a:solidFill>
                  <a:srgbClr val="606060"/>
                </a:solidFill>
                <a:effectLst/>
              </a:rPr>
              <a:t> </a:t>
            </a:r>
          </a:p>
          <a:p>
            <a:r>
              <a:rPr lang="en-US" i="1" dirty="0">
                <a:solidFill>
                  <a:srgbClr val="606060"/>
                </a:solidFill>
              </a:rPr>
              <a:t>  </a:t>
            </a:r>
            <a:r>
              <a:rPr lang="en-US" i="1" dirty="0">
                <a:solidFill>
                  <a:srgbClr val="999988"/>
                </a:solidFill>
                <a:effectLst/>
              </a:rPr>
              <a:t>// V-Know: !B </a:t>
            </a:r>
          </a:p>
          <a:p>
            <a:r>
              <a:rPr lang="en-US" i="1" dirty="0">
                <a:solidFill>
                  <a:srgbClr val="999988"/>
                </a:solidFill>
              </a:rPr>
              <a:t>  </a:t>
            </a:r>
            <a:r>
              <a:rPr lang="en-US" dirty="0">
                <a:solidFill>
                  <a:srgbClr val="606060"/>
                </a:solidFill>
                <a:effectLst/>
              </a:rPr>
              <a:t>T </a:t>
            </a:r>
          </a:p>
          <a:p>
            <a:r>
              <a:rPr lang="en-US" i="1" dirty="0">
                <a:solidFill>
                  <a:srgbClr val="606060"/>
                </a:solidFill>
              </a:rPr>
              <a:t>  </a:t>
            </a:r>
            <a:r>
              <a:rPr lang="en-US" i="1" dirty="0">
                <a:solidFill>
                  <a:srgbClr val="999988"/>
                </a:solidFill>
                <a:effectLst/>
              </a:rPr>
              <a:t>// ... </a:t>
            </a:r>
            <a:r>
              <a:rPr lang="en-US" i="1" dirty="0">
                <a:solidFill>
                  <a:srgbClr val="999988"/>
                </a:solidFill>
              </a:rPr>
              <a:t>F</a:t>
            </a:r>
            <a:r>
              <a:rPr lang="en-US" i="1" baseline="-25000" dirty="0">
                <a:solidFill>
                  <a:srgbClr val="999988"/>
                </a:solidFill>
              </a:rPr>
              <a:t>T</a:t>
            </a:r>
            <a:endParaRPr lang="en-US" i="1" dirty="0">
              <a:solidFill>
                <a:srgbClr val="999988"/>
              </a:solidFill>
              <a:effectLst/>
            </a:endParaRPr>
          </a:p>
          <a:p>
            <a:r>
              <a:rPr lang="en-US" b="1" dirty="0">
                <a:solidFill>
                  <a:srgbClr val="000000"/>
                </a:solidFill>
                <a:effectLst/>
              </a:rPr>
              <a:t>}</a:t>
            </a:r>
            <a:r>
              <a:rPr lang="en-US" dirty="0">
                <a:solidFill>
                  <a:srgbClr val="606060"/>
                </a:solidFill>
                <a:effectLst/>
              </a:rPr>
              <a:t> </a:t>
            </a:r>
          </a:p>
          <a:p>
            <a:r>
              <a:rPr lang="en-US" i="1" dirty="0">
                <a:solidFill>
                  <a:srgbClr val="999988"/>
                </a:solidFill>
                <a:effectLst/>
              </a:rPr>
              <a:t>// V-Know:  B -&gt;: </a:t>
            </a:r>
            <a:r>
              <a:rPr lang="en-US" i="1" dirty="0">
                <a:solidFill>
                  <a:srgbClr val="999988"/>
                </a:solidFill>
              </a:rPr>
              <a:t>F</a:t>
            </a:r>
            <a:r>
              <a:rPr lang="en-US" i="1" baseline="-25000" dirty="0">
                <a:solidFill>
                  <a:srgbClr val="999988"/>
                </a:solidFill>
              </a:rPr>
              <a:t>S</a:t>
            </a:r>
            <a:r>
              <a:rPr lang="en-US" i="1" dirty="0">
                <a:solidFill>
                  <a:srgbClr val="999988"/>
                </a:solidFill>
              </a:rPr>
              <a:t> &amp;</a:t>
            </a:r>
            <a:r>
              <a:rPr lang="en-US" i="1" dirty="0">
                <a:solidFill>
                  <a:srgbClr val="999988"/>
                </a:solidFill>
                <a:effectLst/>
              </a:rPr>
              <a:t> </a:t>
            </a:r>
            <a:r>
              <a:rPr lang="en-US" i="1" dirty="0">
                <a:solidFill>
                  <a:srgbClr val="999988"/>
                </a:solidFill>
              </a:rPr>
              <a:t>!B -&gt; F</a:t>
            </a:r>
            <a:r>
              <a:rPr lang="en-US" i="1" baseline="-25000" dirty="0">
                <a:solidFill>
                  <a:srgbClr val="999988"/>
                </a:solidFill>
              </a:rPr>
              <a:t>T</a:t>
            </a:r>
            <a:endParaRPr lang="en-US" dirty="0"/>
          </a:p>
        </p:txBody>
      </p:sp>
      <p:sp>
        <p:nvSpPr>
          <p:cNvPr id="5" name="Text Box 4">
            <a:extLst>
              <a:ext uri="{FF2B5EF4-FFF2-40B4-BE49-F238E27FC236}">
                <a16:creationId xmlns:a16="http://schemas.microsoft.com/office/drawing/2014/main" id="{5FD0AEAF-525E-3C38-8412-26F4CA289151}"/>
              </a:ext>
            </a:extLst>
          </p:cNvPr>
          <p:cNvSpPr txBox="1">
            <a:spLocks noChangeArrowheads="1"/>
          </p:cNvSpPr>
          <p:nvPr/>
        </p:nvSpPr>
        <p:spPr bwMode="auto">
          <a:xfrm>
            <a:off x="586580" y="1221401"/>
            <a:ext cx="7462838"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err="1"/>
              <a:t>Logika</a:t>
            </a:r>
            <a:r>
              <a:rPr lang="en-US" altLang="en-US" sz="1600" dirty="0"/>
              <a:t> uses the following principles for reasoning about conditional statements…</a:t>
            </a:r>
          </a:p>
        </p:txBody>
      </p:sp>
      <p:grpSp>
        <p:nvGrpSpPr>
          <p:cNvPr id="6" name="Group 10">
            <a:extLst>
              <a:ext uri="{FF2B5EF4-FFF2-40B4-BE49-F238E27FC236}">
                <a16:creationId xmlns:a16="http://schemas.microsoft.com/office/drawing/2014/main" id="{018CE17A-FBAA-75A4-F04E-76D6783ED248}"/>
              </a:ext>
            </a:extLst>
          </p:cNvPr>
          <p:cNvGrpSpPr>
            <a:grpSpLocks/>
          </p:cNvGrpSpPr>
          <p:nvPr/>
        </p:nvGrpSpPr>
        <p:grpSpPr bwMode="auto">
          <a:xfrm>
            <a:off x="3124198" y="1715325"/>
            <a:ext cx="4737100" cy="799275"/>
            <a:chOff x="4707812" y="4034287"/>
            <a:chExt cx="3140787" cy="801219"/>
          </a:xfrm>
        </p:grpSpPr>
        <p:sp>
          <p:nvSpPr>
            <p:cNvPr id="7" name="Text Box 12">
              <a:extLst>
                <a:ext uri="{FF2B5EF4-FFF2-40B4-BE49-F238E27FC236}">
                  <a16:creationId xmlns:a16="http://schemas.microsoft.com/office/drawing/2014/main" id="{9DB731B1-1538-502C-10EF-7BC7A235D240}"/>
                </a:ext>
              </a:extLst>
            </p:cNvPr>
            <p:cNvSpPr txBox="1">
              <a:spLocks noChangeArrowheads="1"/>
            </p:cNvSpPr>
            <p:nvPr/>
          </p:nvSpPr>
          <p:spPr bwMode="auto">
            <a:xfrm>
              <a:off x="5440382" y="4034287"/>
              <a:ext cx="2408217" cy="74046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If execution enters the </a:t>
              </a:r>
              <a:r>
                <a:rPr lang="en-US" altLang="x-none" sz="1400" b="1" i="1" dirty="0"/>
                <a:t>true</a:t>
              </a:r>
              <a:r>
                <a:rPr lang="en-US" altLang="x-none" sz="1400" i="1" dirty="0"/>
                <a:t> branch, we know </a:t>
              </a:r>
              <a:r>
                <a:rPr lang="en-US" altLang="x-none" sz="1400" b="1" i="1" dirty="0"/>
                <a:t>B</a:t>
              </a:r>
              <a:r>
                <a:rPr lang="en-US" altLang="x-none" sz="1400" i="1" dirty="0"/>
                <a:t> must hold.  So add </a:t>
              </a:r>
              <a:r>
                <a:rPr lang="en-US" altLang="x-none" sz="1400" b="1" i="1" dirty="0"/>
                <a:t>B </a:t>
              </a:r>
              <a:r>
                <a:rPr lang="en-US" altLang="x-none" sz="1400" i="1" dirty="0"/>
                <a:t>to the current fact set.</a:t>
              </a:r>
            </a:p>
          </p:txBody>
        </p:sp>
        <p:sp>
          <p:nvSpPr>
            <p:cNvPr id="8" name="Line 13">
              <a:extLst>
                <a:ext uri="{FF2B5EF4-FFF2-40B4-BE49-F238E27FC236}">
                  <a16:creationId xmlns:a16="http://schemas.microsoft.com/office/drawing/2014/main" id="{0B4FE3FF-8861-2C72-FE65-0168D884BB16}"/>
                </a:ext>
              </a:extLst>
            </p:cNvPr>
            <p:cNvSpPr>
              <a:spLocks noChangeShapeType="1"/>
            </p:cNvSpPr>
            <p:nvPr/>
          </p:nvSpPr>
          <p:spPr bwMode="auto">
            <a:xfrm flipH="1">
              <a:off x="4707812" y="4351768"/>
              <a:ext cx="707309" cy="48373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9" name="Group 10">
            <a:extLst>
              <a:ext uri="{FF2B5EF4-FFF2-40B4-BE49-F238E27FC236}">
                <a16:creationId xmlns:a16="http://schemas.microsoft.com/office/drawing/2014/main" id="{5549E0DA-5A98-B853-E731-C8FF58D91950}"/>
              </a:ext>
            </a:extLst>
          </p:cNvPr>
          <p:cNvGrpSpPr>
            <a:grpSpLocks/>
          </p:cNvGrpSpPr>
          <p:nvPr/>
        </p:nvGrpSpPr>
        <p:grpSpPr bwMode="auto">
          <a:xfrm>
            <a:off x="2209798" y="2537933"/>
            <a:ext cx="5651501" cy="834329"/>
            <a:chOff x="4707811" y="3999147"/>
            <a:chExt cx="3747052" cy="836358"/>
          </a:xfrm>
        </p:grpSpPr>
        <p:sp>
          <p:nvSpPr>
            <p:cNvPr id="10" name="Text Box 12">
              <a:extLst>
                <a:ext uri="{FF2B5EF4-FFF2-40B4-BE49-F238E27FC236}">
                  <a16:creationId xmlns:a16="http://schemas.microsoft.com/office/drawing/2014/main" id="{DE38E10D-4356-78C7-17E5-24E8D22A89DC}"/>
                </a:ext>
              </a:extLst>
            </p:cNvPr>
            <p:cNvSpPr txBox="1">
              <a:spLocks noChangeArrowheads="1"/>
            </p:cNvSpPr>
            <p:nvPr/>
          </p:nvSpPr>
          <p:spPr bwMode="auto">
            <a:xfrm>
              <a:off x="6046646" y="3999147"/>
              <a:ext cx="2408217" cy="740461"/>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Let’s say that after S, we have some additional facts F</a:t>
              </a:r>
              <a:r>
                <a:rPr lang="en-US" altLang="x-none" sz="1400" i="1" baseline="-25000" dirty="0"/>
                <a:t>S</a:t>
              </a:r>
              <a:r>
                <a:rPr lang="en-US" altLang="x-none" sz="1400" i="1" dirty="0"/>
                <a:t> based on the execution of S</a:t>
              </a:r>
            </a:p>
          </p:txBody>
        </p:sp>
        <p:sp>
          <p:nvSpPr>
            <p:cNvPr id="11" name="Line 13">
              <a:extLst>
                <a:ext uri="{FF2B5EF4-FFF2-40B4-BE49-F238E27FC236}">
                  <a16:creationId xmlns:a16="http://schemas.microsoft.com/office/drawing/2014/main" id="{8C8EEE09-E9C6-EA1F-7C47-8A503FE7E76E}"/>
                </a:ext>
              </a:extLst>
            </p:cNvPr>
            <p:cNvSpPr>
              <a:spLocks noChangeShapeType="1"/>
            </p:cNvSpPr>
            <p:nvPr/>
          </p:nvSpPr>
          <p:spPr bwMode="auto">
            <a:xfrm flipH="1">
              <a:off x="4707811" y="4414975"/>
              <a:ext cx="1313573" cy="420530"/>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2" name="Group 10">
            <a:extLst>
              <a:ext uri="{FF2B5EF4-FFF2-40B4-BE49-F238E27FC236}">
                <a16:creationId xmlns:a16="http://schemas.microsoft.com/office/drawing/2014/main" id="{48F10183-F1AE-9604-8F8E-20276FCAAD59}"/>
              </a:ext>
            </a:extLst>
          </p:cNvPr>
          <p:cNvGrpSpPr>
            <a:grpSpLocks/>
          </p:cNvGrpSpPr>
          <p:nvPr/>
        </p:nvGrpSpPr>
        <p:grpSpPr bwMode="auto">
          <a:xfrm>
            <a:off x="3124198" y="3576399"/>
            <a:ext cx="4737100" cy="738663"/>
            <a:chOff x="4707812" y="4034287"/>
            <a:chExt cx="3140787" cy="740460"/>
          </a:xfrm>
        </p:grpSpPr>
        <p:sp>
          <p:nvSpPr>
            <p:cNvPr id="13" name="Text Box 12">
              <a:extLst>
                <a:ext uri="{FF2B5EF4-FFF2-40B4-BE49-F238E27FC236}">
                  <a16:creationId xmlns:a16="http://schemas.microsoft.com/office/drawing/2014/main" id="{34146C78-6929-B362-03BB-2E976DA7B33E}"/>
                </a:ext>
              </a:extLst>
            </p:cNvPr>
            <p:cNvSpPr txBox="1">
              <a:spLocks noChangeArrowheads="1"/>
            </p:cNvSpPr>
            <p:nvPr/>
          </p:nvSpPr>
          <p:spPr bwMode="auto">
            <a:xfrm>
              <a:off x="5440382" y="4034287"/>
              <a:ext cx="2408217" cy="74046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If execution enters the </a:t>
              </a:r>
              <a:r>
                <a:rPr lang="en-US" altLang="x-none" sz="1400" b="1" i="1" dirty="0"/>
                <a:t>false</a:t>
              </a:r>
              <a:r>
                <a:rPr lang="en-US" altLang="x-none" sz="1400" i="1" dirty="0"/>
                <a:t> branch, we know </a:t>
              </a:r>
              <a:r>
                <a:rPr lang="en-US" altLang="x-none" sz="1400" b="1" i="1" dirty="0"/>
                <a:t>B</a:t>
              </a:r>
              <a:r>
                <a:rPr lang="en-US" altLang="x-none" sz="1400" i="1" dirty="0"/>
                <a:t> must hold.  So add </a:t>
              </a:r>
              <a:r>
                <a:rPr lang="en-US" altLang="x-none" sz="1400" b="1" i="1" dirty="0"/>
                <a:t>B </a:t>
              </a:r>
              <a:r>
                <a:rPr lang="en-US" altLang="x-none" sz="1400" i="1" dirty="0"/>
                <a:t>to the current fact set.</a:t>
              </a:r>
            </a:p>
          </p:txBody>
        </p:sp>
        <p:sp>
          <p:nvSpPr>
            <p:cNvPr id="14" name="Line 13">
              <a:extLst>
                <a:ext uri="{FF2B5EF4-FFF2-40B4-BE49-F238E27FC236}">
                  <a16:creationId xmlns:a16="http://schemas.microsoft.com/office/drawing/2014/main" id="{E2578D14-075D-EA94-4A50-179A95AA0323}"/>
                </a:ext>
              </a:extLst>
            </p:cNvPr>
            <p:cNvSpPr>
              <a:spLocks noChangeShapeType="1"/>
            </p:cNvSpPr>
            <p:nvPr/>
          </p:nvSpPr>
          <p:spPr bwMode="auto">
            <a:xfrm flipH="1">
              <a:off x="4707812" y="4351768"/>
              <a:ext cx="707309" cy="22222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5" name="Group 10">
            <a:extLst>
              <a:ext uri="{FF2B5EF4-FFF2-40B4-BE49-F238E27FC236}">
                <a16:creationId xmlns:a16="http://schemas.microsoft.com/office/drawing/2014/main" id="{C19C8E84-0790-CA4A-BEE5-57C8D9AFA03E}"/>
              </a:ext>
            </a:extLst>
          </p:cNvPr>
          <p:cNvGrpSpPr>
            <a:grpSpLocks/>
          </p:cNvGrpSpPr>
          <p:nvPr/>
        </p:nvGrpSpPr>
        <p:grpSpPr bwMode="auto">
          <a:xfrm>
            <a:off x="2209797" y="4456877"/>
            <a:ext cx="5651501" cy="738665"/>
            <a:chOff x="4707811" y="3999147"/>
            <a:chExt cx="3747052" cy="740461"/>
          </a:xfrm>
        </p:grpSpPr>
        <p:sp>
          <p:nvSpPr>
            <p:cNvPr id="16" name="Text Box 12">
              <a:extLst>
                <a:ext uri="{FF2B5EF4-FFF2-40B4-BE49-F238E27FC236}">
                  <a16:creationId xmlns:a16="http://schemas.microsoft.com/office/drawing/2014/main" id="{C8EDB654-6FCE-525E-07F8-EA3A5E972250}"/>
                </a:ext>
              </a:extLst>
            </p:cNvPr>
            <p:cNvSpPr txBox="1">
              <a:spLocks noChangeArrowheads="1"/>
            </p:cNvSpPr>
            <p:nvPr/>
          </p:nvSpPr>
          <p:spPr bwMode="auto">
            <a:xfrm>
              <a:off x="6046646" y="3999147"/>
              <a:ext cx="2408217" cy="740461"/>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Let’s say that after T, we have some additional facts F</a:t>
              </a:r>
              <a:r>
                <a:rPr lang="en-US" altLang="x-none" sz="1400" i="1" baseline="-25000" dirty="0"/>
                <a:t>T</a:t>
              </a:r>
              <a:r>
                <a:rPr lang="en-US" altLang="x-none" sz="1400" i="1" dirty="0"/>
                <a:t> based on the execution of T</a:t>
              </a:r>
            </a:p>
          </p:txBody>
        </p:sp>
        <p:sp>
          <p:nvSpPr>
            <p:cNvPr id="17" name="Line 13">
              <a:extLst>
                <a:ext uri="{FF2B5EF4-FFF2-40B4-BE49-F238E27FC236}">
                  <a16:creationId xmlns:a16="http://schemas.microsoft.com/office/drawing/2014/main" id="{90C7DF31-5E99-9394-D51F-E9653B816495}"/>
                </a:ext>
              </a:extLst>
            </p:cNvPr>
            <p:cNvSpPr>
              <a:spLocks noChangeShapeType="1"/>
            </p:cNvSpPr>
            <p:nvPr/>
          </p:nvSpPr>
          <p:spPr bwMode="auto">
            <a:xfrm flipH="1" flipV="1">
              <a:off x="4707811" y="4293759"/>
              <a:ext cx="1313573" cy="121216"/>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8" name="Group 10">
            <a:extLst>
              <a:ext uri="{FF2B5EF4-FFF2-40B4-BE49-F238E27FC236}">
                <a16:creationId xmlns:a16="http://schemas.microsoft.com/office/drawing/2014/main" id="{9C6A11BB-880D-175B-3B7C-5FCE7EFC50F6}"/>
              </a:ext>
            </a:extLst>
          </p:cNvPr>
          <p:cNvGrpSpPr>
            <a:grpSpLocks/>
          </p:cNvGrpSpPr>
          <p:nvPr/>
        </p:nvGrpSpPr>
        <p:grpSpPr bwMode="auto">
          <a:xfrm>
            <a:off x="3124197" y="5926996"/>
            <a:ext cx="4279904" cy="738665"/>
            <a:chOff x="5617206" y="3999147"/>
            <a:chExt cx="2837657" cy="740461"/>
          </a:xfrm>
        </p:grpSpPr>
        <p:sp>
          <p:nvSpPr>
            <p:cNvPr id="19" name="Text Box 12">
              <a:extLst>
                <a:ext uri="{FF2B5EF4-FFF2-40B4-BE49-F238E27FC236}">
                  <a16:creationId xmlns:a16="http://schemas.microsoft.com/office/drawing/2014/main" id="{255E7BC1-6320-67D4-CC60-0D82D9892BD9}"/>
                </a:ext>
              </a:extLst>
            </p:cNvPr>
            <p:cNvSpPr txBox="1">
              <a:spLocks noChangeArrowheads="1"/>
            </p:cNvSpPr>
            <p:nvPr/>
          </p:nvSpPr>
          <p:spPr bwMode="auto">
            <a:xfrm>
              <a:off x="6046646" y="3999148"/>
              <a:ext cx="2408217" cy="74046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At the end the conditional, conditional facts are added to the fact set – indicating the condition in which they hold</a:t>
              </a:r>
            </a:p>
          </p:txBody>
        </p:sp>
        <p:sp>
          <p:nvSpPr>
            <p:cNvPr id="20" name="Line 13">
              <a:extLst>
                <a:ext uri="{FF2B5EF4-FFF2-40B4-BE49-F238E27FC236}">
                  <a16:creationId xmlns:a16="http://schemas.microsoft.com/office/drawing/2014/main" id="{068C0FEA-BD52-1C52-6B36-8E902DFCCB87}"/>
                </a:ext>
              </a:extLst>
            </p:cNvPr>
            <p:cNvSpPr>
              <a:spLocks noChangeShapeType="1"/>
            </p:cNvSpPr>
            <p:nvPr/>
          </p:nvSpPr>
          <p:spPr bwMode="auto">
            <a:xfrm flipH="1" flipV="1">
              <a:off x="5617206" y="3999147"/>
              <a:ext cx="404177" cy="41582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1945134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F24EC-4835-64A7-17AF-5AA822721CDE}"/>
              </a:ext>
            </a:extLst>
          </p:cNvPr>
          <p:cNvSpPr>
            <a:spLocks noGrp="1"/>
          </p:cNvSpPr>
          <p:nvPr>
            <p:ph type="title"/>
          </p:nvPr>
        </p:nvSpPr>
        <p:spPr/>
        <p:txBody>
          <a:bodyPr/>
          <a:lstStyle/>
          <a:p>
            <a:r>
              <a:rPr lang="en-US" dirty="0"/>
              <a:t>Conditionals: Step by Step</a:t>
            </a:r>
          </a:p>
        </p:txBody>
      </p:sp>
      <p:sp>
        <p:nvSpPr>
          <p:cNvPr id="3" name="Slide Number Placeholder 2">
            <a:extLst>
              <a:ext uri="{FF2B5EF4-FFF2-40B4-BE49-F238E27FC236}">
                <a16:creationId xmlns:a16="http://schemas.microsoft.com/office/drawing/2014/main" id="{3FB7FA3A-B051-8295-0081-E740D322E826}"/>
              </a:ext>
            </a:extLst>
          </p:cNvPr>
          <p:cNvSpPr>
            <a:spLocks noGrp="1"/>
          </p:cNvSpPr>
          <p:nvPr>
            <p:ph type="sldNum" sz="quarter" idx="11"/>
          </p:nvPr>
        </p:nvSpPr>
        <p:spPr/>
        <p:txBody>
          <a:bodyPr/>
          <a:lstStyle/>
          <a:p>
            <a:pPr>
              <a:defRPr/>
            </a:pPr>
            <a:fld id="{6E0AA622-F4CE-604D-A669-CD3D12FC535C}" type="slidenum">
              <a:rPr lang="en-US" smtClean="0"/>
              <a:pPr>
                <a:defRPr/>
              </a:pPr>
              <a:t>17</a:t>
            </a:fld>
            <a:endParaRPr lang="en-US"/>
          </a:p>
        </p:txBody>
      </p:sp>
      <p:pic>
        <p:nvPicPr>
          <p:cNvPr id="4" name="Picture 3">
            <a:extLst>
              <a:ext uri="{FF2B5EF4-FFF2-40B4-BE49-F238E27FC236}">
                <a16:creationId xmlns:a16="http://schemas.microsoft.com/office/drawing/2014/main" id="{4195327A-248E-07C0-39C7-0D575F3777C2}"/>
              </a:ext>
            </a:extLst>
          </p:cNvPr>
          <p:cNvPicPr>
            <a:picLocks noChangeAspect="1"/>
          </p:cNvPicPr>
          <p:nvPr/>
        </p:nvPicPr>
        <p:blipFill>
          <a:blip r:embed="rId2"/>
          <a:stretch>
            <a:fillRect/>
          </a:stretch>
        </p:blipFill>
        <p:spPr>
          <a:xfrm>
            <a:off x="685800" y="1536700"/>
            <a:ext cx="7480300" cy="4470400"/>
          </a:xfrm>
          <a:prstGeom prst="rect">
            <a:avLst/>
          </a:prstGeom>
        </p:spPr>
      </p:pic>
      <p:sp>
        <p:nvSpPr>
          <p:cNvPr id="5" name="Rectangle 4">
            <a:extLst>
              <a:ext uri="{FF2B5EF4-FFF2-40B4-BE49-F238E27FC236}">
                <a16:creationId xmlns:a16="http://schemas.microsoft.com/office/drawing/2014/main" id="{8C9E8241-C43B-6C52-985B-CBF360AA867A}"/>
              </a:ext>
            </a:extLst>
          </p:cNvPr>
          <p:cNvSpPr/>
          <p:nvPr/>
        </p:nvSpPr>
        <p:spPr bwMode="auto">
          <a:xfrm>
            <a:off x="1066800" y="3962400"/>
            <a:ext cx="304800" cy="3048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6" name="Group 10">
            <a:extLst>
              <a:ext uri="{FF2B5EF4-FFF2-40B4-BE49-F238E27FC236}">
                <a16:creationId xmlns:a16="http://schemas.microsoft.com/office/drawing/2014/main" id="{9463FF97-ED35-B66A-6C95-B1509A96ED79}"/>
              </a:ext>
            </a:extLst>
          </p:cNvPr>
          <p:cNvGrpSpPr>
            <a:grpSpLocks/>
          </p:cNvGrpSpPr>
          <p:nvPr/>
        </p:nvGrpSpPr>
        <p:grpSpPr bwMode="auto">
          <a:xfrm>
            <a:off x="5283201" y="3352800"/>
            <a:ext cx="3263900" cy="763489"/>
            <a:chOff x="6046646" y="3758295"/>
            <a:chExt cx="2164027" cy="765345"/>
          </a:xfrm>
        </p:grpSpPr>
        <p:sp>
          <p:nvSpPr>
            <p:cNvPr id="7" name="Text Box 12">
              <a:extLst>
                <a:ext uri="{FF2B5EF4-FFF2-40B4-BE49-F238E27FC236}">
                  <a16:creationId xmlns:a16="http://schemas.microsoft.com/office/drawing/2014/main" id="{7C12C15E-BD4B-7927-0E2C-5D1AFBC5222A}"/>
                </a:ext>
              </a:extLst>
            </p:cNvPr>
            <p:cNvSpPr txBox="1">
              <a:spLocks noChangeArrowheads="1"/>
            </p:cNvSpPr>
            <p:nvPr/>
          </p:nvSpPr>
          <p:spPr bwMode="auto">
            <a:xfrm>
              <a:off x="6046646" y="4215115"/>
              <a:ext cx="2164027"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Fact set before entering the conditional</a:t>
              </a:r>
            </a:p>
          </p:txBody>
        </p:sp>
        <p:sp>
          <p:nvSpPr>
            <p:cNvPr id="8" name="Line 13">
              <a:extLst>
                <a:ext uri="{FF2B5EF4-FFF2-40B4-BE49-F238E27FC236}">
                  <a16:creationId xmlns:a16="http://schemas.microsoft.com/office/drawing/2014/main" id="{BAA3F83E-6453-95AC-CF70-1A2356190F09}"/>
                </a:ext>
              </a:extLst>
            </p:cNvPr>
            <p:cNvSpPr>
              <a:spLocks noChangeShapeType="1"/>
            </p:cNvSpPr>
            <p:nvPr/>
          </p:nvSpPr>
          <p:spPr bwMode="auto">
            <a:xfrm flipH="1" flipV="1">
              <a:off x="6585547" y="3758295"/>
              <a:ext cx="252610" cy="456820"/>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
        <p:nvSpPr>
          <p:cNvPr id="9" name="Rectangle 8">
            <a:extLst>
              <a:ext uri="{FF2B5EF4-FFF2-40B4-BE49-F238E27FC236}">
                <a16:creationId xmlns:a16="http://schemas.microsoft.com/office/drawing/2014/main" id="{EF121DAE-8B18-97DE-DCB8-6432113559E9}"/>
              </a:ext>
            </a:extLst>
          </p:cNvPr>
          <p:cNvSpPr/>
          <p:nvPr/>
        </p:nvSpPr>
        <p:spPr bwMode="auto">
          <a:xfrm>
            <a:off x="4648200" y="2590800"/>
            <a:ext cx="2667000" cy="762000"/>
          </a:xfrm>
          <a:prstGeom prst="rect">
            <a:avLst/>
          </a:prstGeom>
          <a:noFill/>
          <a:ln w="38100" cap="flat" cmpd="sng" algn="ctr">
            <a:solidFill>
              <a:srgbClr val="78B044"/>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Tree>
    <p:extLst>
      <p:ext uri="{BB962C8B-B14F-4D97-AF65-F5344CB8AC3E}">
        <p14:creationId xmlns:p14="http://schemas.microsoft.com/office/powerpoint/2010/main" val="1666169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3880A9-2AB2-3384-52CC-896255C742F1}"/>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34CB79E9-C1A1-C18B-2093-59D901897935}"/>
              </a:ext>
            </a:extLst>
          </p:cNvPr>
          <p:cNvPicPr>
            <a:picLocks noChangeAspect="1"/>
          </p:cNvPicPr>
          <p:nvPr/>
        </p:nvPicPr>
        <p:blipFill>
          <a:blip r:embed="rId2"/>
          <a:stretch>
            <a:fillRect/>
          </a:stretch>
        </p:blipFill>
        <p:spPr>
          <a:xfrm>
            <a:off x="685800" y="1524000"/>
            <a:ext cx="7543800" cy="4495800"/>
          </a:xfrm>
          <a:prstGeom prst="rect">
            <a:avLst/>
          </a:prstGeom>
        </p:spPr>
      </p:pic>
      <p:sp>
        <p:nvSpPr>
          <p:cNvPr id="2" name="Title 1">
            <a:extLst>
              <a:ext uri="{FF2B5EF4-FFF2-40B4-BE49-F238E27FC236}">
                <a16:creationId xmlns:a16="http://schemas.microsoft.com/office/drawing/2014/main" id="{A5E95C2C-0D4E-A763-9085-86C6379DF4E5}"/>
              </a:ext>
            </a:extLst>
          </p:cNvPr>
          <p:cNvSpPr>
            <a:spLocks noGrp="1"/>
          </p:cNvSpPr>
          <p:nvPr>
            <p:ph type="title"/>
          </p:nvPr>
        </p:nvSpPr>
        <p:spPr/>
        <p:txBody>
          <a:bodyPr/>
          <a:lstStyle/>
          <a:p>
            <a:r>
              <a:rPr lang="en-US" dirty="0"/>
              <a:t>Conditionals: Step by Step</a:t>
            </a:r>
          </a:p>
        </p:txBody>
      </p:sp>
      <p:sp>
        <p:nvSpPr>
          <p:cNvPr id="3" name="Slide Number Placeholder 2">
            <a:extLst>
              <a:ext uri="{FF2B5EF4-FFF2-40B4-BE49-F238E27FC236}">
                <a16:creationId xmlns:a16="http://schemas.microsoft.com/office/drawing/2014/main" id="{7C9629DD-DF9E-A610-E6FF-D9A8CF247E68}"/>
              </a:ext>
            </a:extLst>
          </p:cNvPr>
          <p:cNvSpPr>
            <a:spLocks noGrp="1"/>
          </p:cNvSpPr>
          <p:nvPr>
            <p:ph type="sldNum" sz="quarter" idx="11"/>
          </p:nvPr>
        </p:nvSpPr>
        <p:spPr/>
        <p:txBody>
          <a:bodyPr/>
          <a:lstStyle/>
          <a:p>
            <a:pPr>
              <a:defRPr/>
            </a:pPr>
            <a:fld id="{6E0AA622-F4CE-604D-A669-CD3D12FC535C}" type="slidenum">
              <a:rPr lang="en-US" smtClean="0"/>
              <a:pPr>
                <a:defRPr/>
              </a:pPr>
              <a:t>18</a:t>
            </a:fld>
            <a:endParaRPr lang="en-US"/>
          </a:p>
        </p:txBody>
      </p:sp>
      <p:sp>
        <p:nvSpPr>
          <p:cNvPr id="5" name="Rectangle 4">
            <a:extLst>
              <a:ext uri="{FF2B5EF4-FFF2-40B4-BE49-F238E27FC236}">
                <a16:creationId xmlns:a16="http://schemas.microsoft.com/office/drawing/2014/main" id="{98B9B8FC-0659-376D-C987-138280128116}"/>
              </a:ext>
            </a:extLst>
          </p:cNvPr>
          <p:cNvSpPr/>
          <p:nvPr/>
        </p:nvSpPr>
        <p:spPr bwMode="auto">
          <a:xfrm>
            <a:off x="1219200" y="4267200"/>
            <a:ext cx="304800" cy="3048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7" name="Rectangle 6">
            <a:extLst>
              <a:ext uri="{FF2B5EF4-FFF2-40B4-BE49-F238E27FC236}">
                <a16:creationId xmlns:a16="http://schemas.microsoft.com/office/drawing/2014/main" id="{C470CB8A-BB2C-743C-D716-FEB03041EFD3}"/>
              </a:ext>
            </a:extLst>
          </p:cNvPr>
          <p:cNvSpPr/>
          <p:nvPr/>
        </p:nvSpPr>
        <p:spPr bwMode="auto">
          <a:xfrm>
            <a:off x="4724400" y="2362200"/>
            <a:ext cx="2667000" cy="685800"/>
          </a:xfrm>
          <a:prstGeom prst="rect">
            <a:avLst/>
          </a:prstGeom>
          <a:noFill/>
          <a:ln w="38100" cap="flat" cmpd="sng" algn="ctr">
            <a:solidFill>
              <a:srgbClr val="78B044"/>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8" name="Group 10">
            <a:extLst>
              <a:ext uri="{FF2B5EF4-FFF2-40B4-BE49-F238E27FC236}">
                <a16:creationId xmlns:a16="http://schemas.microsoft.com/office/drawing/2014/main" id="{48A2531C-8052-3368-C7B3-DC3AFD970B68}"/>
              </a:ext>
            </a:extLst>
          </p:cNvPr>
          <p:cNvGrpSpPr>
            <a:grpSpLocks/>
          </p:cNvGrpSpPr>
          <p:nvPr/>
        </p:nvGrpSpPr>
        <p:grpSpPr bwMode="auto">
          <a:xfrm>
            <a:off x="4727711" y="3297962"/>
            <a:ext cx="3501887" cy="894525"/>
            <a:chOff x="6046645" y="3626940"/>
            <a:chExt cx="2321817" cy="896700"/>
          </a:xfrm>
        </p:grpSpPr>
        <p:sp>
          <p:nvSpPr>
            <p:cNvPr id="9" name="Text Box 12">
              <a:extLst>
                <a:ext uri="{FF2B5EF4-FFF2-40B4-BE49-F238E27FC236}">
                  <a16:creationId xmlns:a16="http://schemas.microsoft.com/office/drawing/2014/main" id="{DBC3DEB7-48B6-E44F-D6B8-78BABB186264}"/>
                </a:ext>
              </a:extLst>
            </p:cNvPr>
            <p:cNvSpPr txBox="1">
              <a:spLocks noChangeArrowheads="1"/>
            </p:cNvSpPr>
            <p:nvPr/>
          </p:nvSpPr>
          <p:spPr bwMode="auto">
            <a:xfrm>
              <a:off x="6046645" y="4215115"/>
              <a:ext cx="2321817"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V-Know B:  x &gt; y is added to the fact set</a:t>
              </a:r>
            </a:p>
          </p:txBody>
        </p:sp>
        <p:sp>
          <p:nvSpPr>
            <p:cNvPr id="10" name="Line 13">
              <a:extLst>
                <a:ext uri="{FF2B5EF4-FFF2-40B4-BE49-F238E27FC236}">
                  <a16:creationId xmlns:a16="http://schemas.microsoft.com/office/drawing/2014/main" id="{038593C7-AE78-8AB7-EB22-009E76267AC6}"/>
                </a:ext>
              </a:extLst>
            </p:cNvPr>
            <p:cNvSpPr>
              <a:spLocks noChangeShapeType="1"/>
            </p:cNvSpPr>
            <p:nvPr/>
          </p:nvSpPr>
          <p:spPr bwMode="auto">
            <a:xfrm flipH="1" flipV="1">
              <a:off x="6196016" y="3626940"/>
              <a:ext cx="252609" cy="588174"/>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
        <p:nvSpPr>
          <p:cNvPr id="11" name="Text Box 12">
            <a:extLst>
              <a:ext uri="{FF2B5EF4-FFF2-40B4-BE49-F238E27FC236}">
                <a16:creationId xmlns:a16="http://schemas.microsoft.com/office/drawing/2014/main" id="{11137F01-49E3-FBD8-D0EC-5C70C2478F00}"/>
              </a:ext>
            </a:extLst>
          </p:cNvPr>
          <p:cNvSpPr txBox="1">
            <a:spLocks noChangeArrowheads="1"/>
          </p:cNvSpPr>
          <p:nvPr/>
        </p:nvSpPr>
        <p:spPr bwMode="auto">
          <a:xfrm>
            <a:off x="3187148" y="3840632"/>
            <a:ext cx="301489"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B</a:t>
            </a:r>
          </a:p>
        </p:txBody>
      </p:sp>
      <p:sp>
        <p:nvSpPr>
          <p:cNvPr id="12" name="Line 13">
            <a:extLst>
              <a:ext uri="{FF2B5EF4-FFF2-40B4-BE49-F238E27FC236}">
                <a16:creationId xmlns:a16="http://schemas.microsoft.com/office/drawing/2014/main" id="{59EBDD3F-6731-AF36-A7EE-23E99FD8ED7F}"/>
              </a:ext>
            </a:extLst>
          </p:cNvPr>
          <p:cNvSpPr>
            <a:spLocks noChangeShapeType="1"/>
          </p:cNvSpPr>
          <p:nvPr/>
        </p:nvSpPr>
        <p:spPr bwMode="auto">
          <a:xfrm flipV="1">
            <a:off x="2822712" y="3962401"/>
            <a:ext cx="364434" cy="18600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spTree>
    <p:extLst>
      <p:ext uri="{BB962C8B-B14F-4D97-AF65-F5344CB8AC3E}">
        <p14:creationId xmlns:p14="http://schemas.microsoft.com/office/powerpoint/2010/main" val="3014268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06384-7E53-3FD9-C122-0BA1AC0DF62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99146153-A6C1-AB2E-9607-9D00C1635A41}"/>
              </a:ext>
            </a:extLst>
          </p:cNvPr>
          <p:cNvPicPr>
            <a:picLocks noChangeAspect="1"/>
          </p:cNvPicPr>
          <p:nvPr/>
        </p:nvPicPr>
        <p:blipFill>
          <a:blip r:embed="rId2"/>
          <a:stretch>
            <a:fillRect/>
          </a:stretch>
        </p:blipFill>
        <p:spPr>
          <a:xfrm>
            <a:off x="762000" y="1536700"/>
            <a:ext cx="7556500" cy="4470400"/>
          </a:xfrm>
          <a:prstGeom prst="rect">
            <a:avLst/>
          </a:prstGeom>
        </p:spPr>
      </p:pic>
      <p:sp>
        <p:nvSpPr>
          <p:cNvPr id="2" name="Title 1">
            <a:extLst>
              <a:ext uri="{FF2B5EF4-FFF2-40B4-BE49-F238E27FC236}">
                <a16:creationId xmlns:a16="http://schemas.microsoft.com/office/drawing/2014/main" id="{32AA9B83-B1E1-0179-0563-12CE87CE3016}"/>
              </a:ext>
            </a:extLst>
          </p:cNvPr>
          <p:cNvSpPr>
            <a:spLocks noGrp="1"/>
          </p:cNvSpPr>
          <p:nvPr>
            <p:ph type="title"/>
          </p:nvPr>
        </p:nvSpPr>
        <p:spPr/>
        <p:txBody>
          <a:bodyPr/>
          <a:lstStyle/>
          <a:p>
            <a:r>
              <a:rPr lang="en-US" dirty="0"/>
              <a:t>Conditionals: Step by Step</a:t>
            </a:r>
          </a:p>
        </p:txBody>
      </p:sp>
      <p:sp>
        <p:nvSpPr>
          <p:cNvPr id="3" name="Slide Number Placeholder 2">
            <a:extLst>
              <a:ext uri="{FF2B5EF4-FFF2-40B4-BE49-F238E27FC236}">
                <a16:creationId xmlns:a16="http://schemas.microsoft.com/office/drawing/2014/main" id="{DE72704F-F393-2CDF-1CE7-02038C25248E}"/>
              </a:ext>
            </a:extLst>
          </p:cNvPr>
          <p:cNvSpPr>
            <a:spLocks noGrp="1"/>
          </p:cNvSpPr>
          <p:nvPr>
            <p:ph type="sldNum" sz="quarter" idx="11"/>
          </p:nvPr>
        </p:nvSpPr>
        <p:spPr/>
        <p:txBody>
          <a:bodyPr/>
          <a:lstStyle/>
          <a:p>
            <a:pPr>
              <a:defRPr/>
            </a:pPr>
            <a:fld id="{6E0AA622-F4CE-604D-A669-CD3D12FC535C}" type="slidenum">
              <a:rPr lang="en-US" smtClean="0"/>
              <a:pPr>
                <a:defRPr/>
              </a:pPr>
              <a:t>19</a:t>
            </a:fld>
            <a:endParaRPr lang="en-US"/>
          </a:p>
        </p:txBody>
      </p:sp>
      <p:sp>
        <p:nvSpPr>
          <p:cNvPr id="5" name="Rectangle 4">
            <a:extLst>
              <a:ext uri="{FF2B5EF4-FFF2-40B4-BE49-F238E27FC236}">
                <a16:creationId xmlns:a16="http://schemas.microsoft.com/office/drawing/2014/main" id="{2D51822D-7BD6-C5AE-A711-685155E188FA}"/>
              </a:ext>
            </a:extLst>
          </p:cNvPr>
          <p:cNvSpPr/>
          <p:nvPr/>
        </p:nvSpPr>
        <p:spPr bwMode="auto">
          <a:xfrm>
            <a:off x="1219200" y="4800600"/>
            <a:ext cx="304800" cy="3048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7" name="Group 10">
            <a:extLst>
              <a:ext uri="{FF2B5EF4-FFF2-40B4-BE49-F238E27FC236}">
                <a16:creationId xmlns:a16="http://schemas.microsoft.com/office/drawing/2014/main" id="{3B173172-A09A-240B-AC2E-766A9AF0DC73}"/>
              </a:ext>
            </a:extLst>
          </p:cNvPr>
          <p:cNvGrpSpPr>
            <a:grpSpLocks/>
          </p:cNvGrpSpPr>
          <p:nvPr/>
        </p:nvGrpSpPr>
        <p:grpSpPr bwMode="auto">
          <a:xfrm>
            <a:off x="4816612" y="3319330"/>
            <a:ext cx="3793987" cy="899832"/>
            <a:chOff x="6046645" y="3621620"/>
            <a:chExt cx="2515485" cy="902020"/>
          </a:xfrm>
        </p:grpSpPr>
        <p:sp>
          <p:nvSpPr>
            <p:cNvPr id="8" name="Text Box 12">
              <a:extLst>
                <a:ext uri="{FF2B5EF4-FFF2-40B4-BE49-F238E27FC236}">
                  <a16:creationId xmlns:a16="http://schemas.microsoft.com/office/drawing/2014/main" id="{BC4D37FA-A935-8981-2D7C-7855AC28C6A7}"/>
                </a:ext>
              </a:extLst>
            </p:cNvPr>
            <p:cNvSpPr txBox="1">
              <a:spLocks noChangeArrowheads="1"/>
            </p:cNvSpPr>
            <p:nvPr/>
          </p:nvSpPr>
          <p:spPr bwMode="auto">
            <a:xfrm>
              <a:off x="6046645" y="4215115"/>
              <a:ext cx="2515485"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V-Know !B:  !(x &gt; y) is added to the fact set</a:t>
              </a:r>
            </a:p>
          </p:txBody>
        </p:sp>
        <p:sp>
          <p:nvSpPr>
            <p:cNvPr id="9" name="Line 13">
              <a:extLst>
                <a:ext uri="{FF2B5EF4-FFF2-40B4-BE49-F238E27FC236}">
                  <a16:creationId xmlns:a16="http://schemas.microsoft.com/office/drawing/2014/main" id="{508DE435-4566-0974-8AFF-932D7CDB7193}"/>
                </a:ext>
              </a:extLst>
            </p:cNvPr>
            <p:cNvSpPr>
              <a:spLocks noChangeShapeType="1"/>
            </p:cNvSpPr>
            <p:nvPr/>
          </p:nvSpPr>
          <p:spPr bwMode="auto">
            <a:xfrm flipH="1" flipV="1">
              <a:off x="6339161" y="3621620"/>
              <a:ext cx="252609" cy="588174"/>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
        <p:nvSpPr>
          <p:cNvPr id="10" name="Text Box 12">
            <a:extLst>
              <a:ext uri="{FF2B5EF4-FFF2-40B4-BE49-F238E27FC236}">
                <a16:creationId xmlns:a16="http://schemas.microsoft.com/office/drawing/2014/main" id="{CEE6F49A-FD59-63BD-F036-9548137678BE}"/>
              </a:ext>
            </a:extLst>
          </p:cNvPr>
          <p:cNvSpPr txBox="1">
            <a:spLocks noChangeArrowheads="1"/>
          </p:cNvSpPr>
          <p:nvPr/>
        </p:nvSpPr>
        <p:spPr bwMode="auto">
          <a:xfrm>
            <a:off x="3187148" y="3840632"/>
            <a:ext cx="301489"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B</a:t>
            </a:r>
          </a:p>
        </p:txBody>
      </p:sp>
      <p:sp>
        <p:nvSpPr>
          <p:cNvPr id="11" name="Line 13">
            <a:extLst>
              <a:ext uri="{FF2B5EF4-FFF2-40B4-BE49-F238E27FC236}">
                <a16:creationId xmlns:a16="http://schemas.microsoft.com/office/drawing/2014/main" id="{08FAC8D8-77B7-3407-7269-AD1441A118B2}"/>
              </a:ext>
            </a:extLst>
          </p:cNvPr>
          <p:cNvSpPr>
            <a:spLocks noChangeShapeType="1"/>
          </p:cNvSpPr>
          <p:nvPr/>
        </p:nvSpPr>
        <p:spPr bwMode="auto">
          <a:xfrm flipV="1">
            <a:off x="2822712" y="3962401"/>
            <a:ext cx="364434" cy="18600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sp>
        <p:nvSpPr>
          <p:cNvPr id="12" name="Rectangle 11">
            <a:extLst>
              <a:ext uri="{FF2B5EF4-FFF2-40B4-BE49-F238E27FC236}">
                <a16:creationId xmlns:a16="http://schemas.microsoft.com/office/drawing/2014/main" id="{4EF3F254-8F96-6F7E-1F27-D013CC88D203}"/>
              </a:ext>
            </a:extLst>
          </p:cNvPr>
          <p:cNvSpPr/>
          <p:nvPr/>
        </p:nvSpPr>
        <p:spPr bwMode="auto">
          <a:xfrm>
            <a:off x="4724400" y="2362200"/>
            <a:ext cx="2667000" cy="685800"/>
          </a:xfrm>
          <a:prstGeom prst="rect">
            <a:avLst/>
          </a:prstGeom>
          <a:noFill/>
          <a:ln w="38100" cap="flat" cmpd="sng" algn="ctr">
            <a:solidFill>
              <a:srgbClr val="78B044"/>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Tree>
    <p:extLst>
      <p:ext uri="{BB962C8B-B14F-4D97-AF65-F5344CB8AC3E}">
        <p14:creationId xmlns:p14="http://schemas.microsoft.com/office/powerpoint/2010/main" val="1220732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B5438-D0AC-C30D-9B8C-45F7A99B740F}"/>
              </a:ext>
            </a:extLst>
          </p:cNvPr>
          <p:cNvSpPr>
            <a:spLocks noGrp="1"/>
          </p:cNvSpPr>
          <p:nvPr>
            <p:ph type="title"/>
          </p:nvPr>
        </p:nvSpPr>
        <p:spPr/>
        <p:txBody>
          <a:bodyPr/>
          <a:lstStyle/>
          <a:p>
            <a:r>
              <a:rPr lang="en-US" dirty="0" err="1"/>
              <a:t>Logika</a:t>
            </a:r>
            <a:r>
              <a:rPr lang="en-US" dirty="0"/>
              <a:t> interface Basics</a:t>
            </a:r>
          </a:p>
        </p:txBody>
      </p:sp>
      <p:sp>
        <p:nvSpPr>
          <p:cNvPr id="3" name="Text Placeholder 2">
            <a:extLst>
              <a:ext uri="{FF2B5EF4-FFF2-40B4-BE49-F238E27FC236}">
                <a16:creationId xmlns:a16="http://schemas.microsoft.com/office/drawing/2014/main" id="{870F7EB5-9E81-3609-82D8-723B4DD65C1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3BE4B57-D50D-EBCA-77BE-B9554C2A1664}"/>
              </a:ext>
            </a:extLst>
          </p:cNvPr>
          <p:cNvSpPr>
            <a:spLocks noGrp="1"/>
          </p:cNvSpPr>
          <p:nvPr>
            <p:ph type="sldNum" sz="quarter" idx="11"/>
          </p:nvPr>
        </p:nvSpPr>
        <p:spPr/>
        <p:txBody>
          <a:bodyPr/>
          <a:lstStyle/>
          <a:p>
            <a:pPr>
              <a:defRPr/>
            </a:pPr>
            <a:fld id="{50848EDB-E059-EE4C-BEE4-92ACBFC1ACEA}" type="slidenum">
              <a:rPr lang="en-US" smtClean="0"/>
              <a:pPr>
                <a:defRPr/>
              </a:pPr>
              <a:t>2</a:t>
            </a:fld>
            <a:endParaRPr lang="en-US"/>
          </a:p>
        </p:txBody>
      </p:sp>
    </p:spTree>
    <p:extLst>
      <p:ext uri="{BB962C8B-B14F-4D97-AF65-F5344CB8AC3E}">
        <p14:creationId xmlns:p14="http://schemas.microsoft.com/office/powerpoint/2010/main" val="37301628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826D50-A3EB-2E7E-690A-FF0F783CAC7C}"/>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2A494841-EA35-BEA2-D492-F91D97C626F3}"/>
              </a:ext>
            </a:extLst>
          </p:cNvPr>
          <p:cNvPicPr>
            <a:picLocks noChangeAspect="1"/>
          </p:cNvPicPr>
          <p:nvPr/>
        </p:nvPicPr>
        <p:blipFill>
          <a:blip r:embed="rId2"/>
          <a:stretch>
            <a:fillRect/>
          </a:stretch>
        </p:blipFill>
        <p:spPr>
          <a:xfrm>
            <a:off x="762000" y="1520135"/>
            <a:ext cx="7505700" cy="4470400"/>
          </a:xfrm>
          <a:prstGeom prst="rect">
            <a:avLst/>
          </a:prstGeom>
        </p:spPr>
      </p:pic>
      <p:sp>
        <p:nvSpPr>
          <p:cNvPr id="2" name="Title 1">
            <a:extLst>
              <a:ext uri="{FF2B5EF4-FFF2-40B4-BE49-F238E27FC236}">
                <a16:creationId xmlns:a16="http://schemas.microsoft.com/office/drawing/2014/main" id="{070C1BE8-1E37-A0F0-60D4-4992F34F6CC5}"/>
              </a:ext>
            </a:extLst>
          </p:cNvPr>
          <p:cNvSpPr>
            <a:spLocks noGrp="1"/>
          </p:cNvSpPr>
          <p:nvPr>
            <p:ph type="title"/>
          </p:nvPr>
        </p:nvSpPr>
        <p:spPr/>
        <p:txBody>
          <a:bodyPr/>
          <a:lstStyle/>
          <a:p>
            <a:r>
              <a:rPr lang="en-US" dirty="0"/>
              <a:t>Conditionals: Step by Step</a:t>
            </a:r>
          </a:p>
        </p:txBody>
      </p:sp>
      <p:sp>
        <p:nvSpPr>
          <p:cNvPr id="3" name="Slide Number Placeholder 2">
            <a:extLst>
              <a:ext uri="{FF2B5EF4-FFF2-40B4-BE49-F238E27FC236}">
                <a16:creationId xmlns:a16="http://schemas.microsoft.com/office/drawing/2014/main" id="{34577E93-E1B6-7DF7-13A1-803B1D913729}"/>
              </a:ext>
            </a:extLst>
          </p:cNvPr>
          <p:cNvSpPr>
            <a:spLocks noGrp="1"/>
          </p:cNvSpPr>
          <p:nvPr>
            <p:ph type="sldNum" sz="quarter" idx="11"/>
          </p:nvPr>
        </p:nvSpPr>
        <p:spPr/>
        <p:txBody>
          <a:bodyPr/>
          <a:lstStyle/>
          <a:p>
            <a:pPr>
              <a:defRPr/>
            </a:pPr>
            <a:fld id="{6E0AA622-F4CE-604D-A669-CD3D12FC535C}" type="slidenum">
              <a:rPr lang="en-US" smtClean="0"/>
              <a:pPr>
                <a:defRPr/>
              </a:pPr>
              <a:t>20</a:t>
            </a:fld>
            <a:endParaRPr lang="en-US"/>
          </a:p>
        </p:txBody>
      </p:sp>
      <p:sp>
        <p:nvSpPr>
          <p:cNvPr id="5" name="Rectangle 4">
            <a:extLst>
              <a:ext uri="{FF2B5EF4-FFF2-40B4-BE49-F238E27FC236}">
                <a16:creationId xmlns:a16="http://schemas.microsoft.com/office/drawing/2014/main" id="{F45F3363-59AD-6588-7C05-36003043F844}"/>
              </a:ext>
            </a:extLst>
          </p:cNvPr>
          <p:cNvSpPr/>
          <p:nvPr/>
        </p:nvSpPr>
        <p:spPr bwMode="auto">
          <a:xfrm>
            <a:off x="1219200" y="5685735"/>
            <a:ext cx="304800" cy="3048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8" name="Rectangle 7">
            <a:extLst>
              <a:ext uri="{FF2B5EF4-FFF2-40B4-BE49-F238E27FC236}">
                <a16:creationId xmlns:a16="http://schemas.microsoft.com/office/drawing/2014/main" id="{68B64979-EDDD-8DA9-BD66-EA21BE6DBB2A}"/>
              </a:ext>
            </a:extLst>
          </p:cNvPr>
          <p:cNvSpPr/>
          <p:nvPr/>
        </p:nvSpPr>
        <p:spPr bwMode="auto">
          <a:xfrm>
            <a:off x="4762500" y="3276600"/>
            <a:ext cx="2667000" cy="685800"/>
          </a:xfrm>
          <a:prstGeom prst="rect">
            <a:avLst/>
          </a:prstGeom>
          <a:noFill/>
          <a:ln w="38100" cap="flat" cmpd="sng" algn="ctr">
            <a:solidFill>
              <a:srgbClr val="78B044"/>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9" name="Group 10">
            <a:extLst>
              <a:ext uri="{FF2B5EF4-FFF2-40B4-BE49-F238E27FC236}">
                <a16:creationId xmlns:a16="http://schemas.microsoft.com/office/drawing/2014/main" id="{27CAB77F-368A-8D83-9DF8-0BC9E4495892}"/>
              </a:ext>
            </a:extLst>
          </p:cNvPr>
          <p:cNvGrpSpPr>
            <a:grpSpLocks/>
          </p:cNvGrpSpPr>
          <p:nvPr/>
        </p:nvGrpSpPr>
        <p:grpSpPr bwMode="auto">
          <a:xfrm>
            <a:off x="5162554" y="4419598"/>
            <a:ext cx="3632200" cy="2003313"/>
            <a:chOff x="6046646" y="2947392"/>
            <a:chExt cx="2408217" cy="2008184"/>
          </a:xfrm>
        </p:grpSpPr>
        <p:sp>
          <p:nvSpPr>
            <p:cNvPr id="10" name="Text Box 12">
              <a:extLst>
                <a:ext uri="{FF2B5EF4-FFF2-40B4-BE49-F238E27FC236}">
                  <a16:creationId xmlns:a16="http://schemas.microsoft.com/office/drawing/2014/main" id="{DFE7F382-1028-98AA-6D0E-5ED42C912262}"/>
                </a:ext>
              </a:extLst>
            </p:cNvPr>
            <p:cNvSpPr txBox="1">
              <a:spLocks noChangeArrowheads="1"/>
            </p:cNvSpPr>
            <p:nvPr/>
          </p:nvSpPr>
          <p:spPr bwMode="auto">
            <a:xfrm>
              <a:off x="6046646" y="3783181"/>
              <a:ext cx="2408217" cy="117239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b="1" i="1" dirty="0"/>
                <a:t>V-Know</a:t>
              </a:r>
              <a:r>
                <a:rPr lang="en-US" altLang="x-none" sz="1400" i="1" dirty="0"/>
                <a:t>: </a:t>
              </a:r>
              <a:r>
                <a:rPr lang="en-US" sz="1400" i="1" dirty="0">
                  <a:effectLst/>
                </a:rPr>
                <a:t>B -&gt;: </a:t>
              </a:r>
              <a:r>
                <a:rPr lang="en-US" sz="1400" i="1" dirty="0"/>
                <a:t>F</a:t>
              </a:r>
              <a:r>
                <a:rPr lang="en-US" sz="1400" i="1" baseline="-25000" dirty="0"/>
                <a:t>S</a:t>
              </a:r>
              <a:r>
                <a:rPr lang="en-US" sz="1400" i="1" dirty="0"/>
                <a:t> &amp;</a:t>
              </a:r>
              <a:r>
                <a:rPr lang="en-US" sz="1400" i="1" dirty="0">
                  <a:effectLst/>
                </a:rPr>
                <a:t> </a:t>
              </a:r>
              <a:r>
                <a:rPr lang="en-US" sz="1400" i="1" dirty="0"/>
                <a:t>!B -&gt; F</a:t>
              </a:r>
              <a:r>
                <a:rPr lang="en-US" sz="1400" i="1" baseline="-25000" dirty="0"/>
                <a:t>T</a:t>
              </a:r>
              <a:endParaRPr lang="en-US" altLang="x-none" sz="1400" i="1" dirty="0"/>
            </a:p>
            <a:p>
              <a:pPr eaLnBrk="1" hangingPunct="1">
                <a:defRPr/>
              </a:pPr>
              <a:endParaRPr lang="en-US" altLang="x-none" sz="1400" i="1" dirty="0"/>
            </a:p>
            <a:p>
              <a:pPr eaLnBrk="1" hangingPunct="1">
                <a:defRPr/>
              </a:pPr>
              <a:r>
                <a:rPr lang="en-US" altLang="x-none" sz="1400" i="1" dirty="0"/>
                <a:t>At the end the conditional, conditional facts are added to the fact set – indicating the condition in which they hold</a:t>
              </a:r>
            </a:p>
          </p:txBody>
        </p:sp>
        <p:sp>
          <p:nvSpPr>
            <p:cNvPr id="11" name="Line 13">
              <a:extLst>
                <a:ext uri="{FF2B5EF4-FFF2-40B4-BE49-F238E27FC236}">
                  <a16:creationId xmlns:a16="http://schemas.microsoft.com/office/drawing/2014/main" id="{D3D7A5D6-F741-91F0-20C3-A5340DF9B261}"/>
                </a:ext>
              </a:extLst>
            </p:cNvPr>
            <p:cNvSpPr>
              <a:spLocks noChangeShapeType="1"/>
            </p:cNvSpPr>
            <p:nvPr/>
          </p:nvSpPr>
          <p:spPr bwMode="auto">
            <a:xfrm flipH="1" flipV="1">
              <a:off x="6615016" y="2947392"/>
              <a:ext cx="606264" cy="83578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3796424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E998A-3848-E51E-ED6F-A763FC71C4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35F79E-B158-0D92-17A6-ED79CBF7B45F}"/>
              </a:ext>
            </a:extLst>
          </p:cNvPr>
          <p:cNvSpPr>
            <a:spLocks noGrp="1"/>
          </p:cNvSpPr>
          <p:nvPr>
            <p:ph type="title"/>
          </p:nvPr>
        </p:nvSpPr>
        <p:spPr/>
        <p:txBody>
          <a:bodyPr/>
          <a:lstStyle/>
          <a:p>
            <a:r>
              <a:rPr lang="en-US" dirty="0"/>
              <a:t>Method contracts</a:t>
            </a:r>
          </a:p>
        </p:txBody>
      </p:sp>
      <p:sp>
        <p:nvSpPr>
          <p:cNvPr id="3" name="Text Placeholder 2">
            <a:extLst>
              <a:ext uri="{FF2B5EF4-FFF2-40B4-BE49-F238E27FC236}">
                <a16:creationId xmlns:a16="http://schemas.microsoft.com/office/drawing/2014/main" id="{A2FF6D8A-8381-30BA-05E5-9D1B76CE701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C75E837-8FC0-C0C7-510F-86171F3A4F9F}"/>
              </a:ext>
            </a:extLst>
          </p:cNvPr>
          <p:cNvSpPr>
            <a:spLocks noGrp="1"/>
          </p:cNvSpPr>
          <p:nvPr>
            <p:ph type="sldNum" sz="quarter" idx="11"/>
          </p:nvPr>
        </p:nvSpPr>
        <p:spPr/>
        <p:txBody>
          <a:bodyPr/>
          <a:lstStyle/>
          <a:p>
            <a:pPr>
              <a:defRPr/>
            </a:pPr>
            <a:fld id="{50848EDB-E059-EE4C-BEE4-92ACBFC1ACEA}" type="slidenum">
              <a:rPr lang="en-US" smtClean="0"/>
              <a:pPr>
                <a:defRPr/>
              </a:pPr>
              <a:t>21</a:t>
            </a:fld>
            <a:endParaRPr lang="en-US"/>
          </a:p>
        </p:txBody>
      </p:sp>
    </p:spTree>
    <p:extLst>
      <p:ext uri="{BB962C8B-B14F-4D97-AF65-F5344CB8AC3E}">
        <p14:creationId xmlns:p14="http://schemas.microsoft.com/office/powerpoint/2010/main" val="41691741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8CBDA3-5A9F-B13A-E702-C6ED20E931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D9F3D7-4CDE-309E-9056-D3396A7C1B20}"/>
              </a:ext>
            </a:extLst>
          </p:cNvPr>
          <p:cNvSpPr>
            <a:spLocks noGrp="1"/>
          </p:cNvSpPr>
          <p:nvPr>
            <p:ph type="title"/>
          </p:nvPr>
        </p:nvSpPr>
        <p:spPr/>
        <p:txBody>
          <a:bodyPr/>
          <a:lstStyle/>
          <a:p>
            <a:r>
              <a:rPr lang="en-US" sz="3600" dirty="0"/>
              <a:t>Method Contracts</a:t>
            </a:r>
          </a:p>
        </p:txBody>
      </p:sp>
      <p:sp>
        <p:nvSpPr>
          <p:cNvPr id="3" name="Slide Number Placeholder 2">
            <a:extLst>
              <a:ext uri="{FF2B5EF4-FFF2-40B4-BE49-F238E27FC236}">
                <a16:creationId xmlns:a16="http://schemas.microsoft.com/office/drawing/2014/main" id="{420C3D7B-E207-28BB-E895-CC86A838A490}"/>
              </a:ext>
            </a:extLst>
          </p:cNvPr>
          <p:cNvSpPr>
            <a:spLocks noGrp="1"/>
          </p:cNvSpPr>
          <p:nvPr>
            <p:ph type="sldNum" sz="quarter" idx="11"/>
          </p:nvPr>
        </p:nvSpPr>
        <p:spPr/>
        <p:txBody>
          <a:bodyPr/>
          <a:lstStyle/>
          <a:p>
            <a:pPr>
              <a:defRPr/>
            </a:pPr>
            <a:fld id="{6E0AA622-F4CE-604D-A669-CD3D12FC535C}" type="slidenum">
              <a:rPr lang="en-US" smtClean="0"/>
              <a:pPr>
                <a:defRPr/>
              </a:pPr>
              <a:t>22</a:t>
            </a:fld>
            <a:endParaRPr lang="en-US"/>
          </a:p>
        </p:txBody>
      </p:sp>
      <p:sp>
        <p:nvSpPr>
          <p:cNvPr id="5" name="Text Box 4">
            <a:extLst>
              <a:ext uri="{FF2B5EF4-FFF2-40B4-BE49-F238E27FC236}">
                <a16:creationId xmlns:a16="http://schemas.microsoft.com/office/drawing/2014/main" id="{8B230DDF-1639-AF08-26BC-2F3BF8553CC8}"/>
              </a:ext>
            </a:extLst>
          </p:cNvPr>
          <p:cNvSpPr txBox="1">
            <a:spLocks noChangeArrowheads="1"/>
          </p:cNvSpPr>
          <p:nvPr/>
        </p:nvSpPr>
        <p:spPr bwMode="auto">
          <a:xfrm>
            <a:off x="586580" y="1221401"/>
            <a:ext cx="7462838"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a:t>Consider a method (a “service”) that returns a value that corresponding to the increment of </a:t>
            </a:r>
            <a:r>
              <a:rPr lang="en-US" altLang="en-US" sz="1600" b="1" dirty="0">
                <a:latin typeface="Courier New" panose="02070309020205020404" pitchFamily="49" charset="0"/>
                <a:cs typeface="Courier New" panose="02070309020205020404" pitchFamily="49" charset="0"/>
              </a:rPr>
              <a:t>x</a:t>
            </a:r>
            <a:r>
              <a:rPr lang="en-US" altLang="en-US" sz="1600" dirty="0"/>
              <a:t> by a </a:t>
            </a:r>
            <a:r>
              <a:rPr lang="en-US" altLang="en-US" sz="1600" b="1" dirty="0">
                <a:latin typeface="Courier New" panose="02070309020205020404" pitchFamily="49" charset="0"/>
                <a:cs typeface="Courier New" panose="02070309020205020404" pitchFamily="49" charset="0"/>
              </a:rPr>
              <a:t>delta</a:t>
            </a:r>
            <a:r>
              <a:rPr lang="en-US" altLang="en-US" sz="1600" dirty="0"/>
              <a:t> value…</a:t>
            </a:r>
          </a:p>
        </p:txBody>
      </p:sp>
      <p:pic>
        <p:nvPicPr>
          <p:cNvPr id="21" name="Picture 20">
            <a:extLst>
              <a:ext uri="{FF2B5EF4-FFF2-40B4-BE49-F238E27FC236}">
                <a16:creationId xmlns:a16="http://schemas.microsoft.com/office/drawing/2014/main" id="{9CAFBDF4-A8E5-2EA9-56EE-288FAF09B94D}"/>
              </a:ext>
            </a:extLst>
          </p:cNvPr>
          <p:cNvPicPr>
            <a:picLocks noChangeAspect="1"/>
          </p:cNvPicPr>
          <p:nvPr/>
        </p:nvPicPr>
        <p:blipFill>
          <a:blip r:embed="rId2"/>
          <a:stretch>
            <a:fillRect/>
          </a:stretch>
        </p:blipFill>
        <p:spPr>
          <a:xfrm>
            <a:off x="838200" y="2672693"/>
            <a:ext cx="4813300" cy="2235200"/>
          </a:xfrm>
          <a:prstGeom prst="rect">
            <a:avLst/>
          </a:prstGeom>
        </p:spPr>
      </p:pic>
      <p:grpSp>
        <p:nvGrpSpPr>
          <p:cNvPr id="22" name="Group 10">
            <a:extLst>
              <a:ext uri="{FF2B5EF4-FFF2-40B4-BE49-F238E27FC236}">
                <a16:creationId xmlns:a16="http://schemas.microsoft.com/office/drawing/2014/main" id="{904F9A43-EEBE-2DB2-95C0-12CEEBA2D36F}"/>
              </a:ext>
            </a:extLst>
          </p:cNvPr>
          <p:cNvGrpSpPr>
            <a:grpSpLocks/>
          </p:cNvGrpSpPr>
          <p:nvPr/>
        </p:nvGrpSpPr>
        <p:grpSpPr bwMode="auto">
          <a:xfrm>
            <a:off x="4180681" y="3665573"/>
            <a:ext cx="4125119" cy="954107"/>
            <a:chOff x="4639415" y="4890972"/>
            <a:chExt cx="2735032" cy="956427"/>
          </a:xfrm>
        </p:grpSpPr>
        <p:sp>
          <p:nvSpPr>
            <p:cNvPr id="23" name="Text Box 12">
              <a:extLst>
                <a:ext uri="{FF2B5EF4-FFF2-40B4-BE49-F238E27FC236}">
                  <a16:creationId xmlns:a16="http://schemas.microsoft.com/office/drawing/2014/main" id="{16CC7608-BDED-C3AB-09AE-D2497777DC1E}"/>
                </a:ext>
              </a:extLst>
            </p:cNvPr>
            <p:cNvSpPr txBox="1">
              <a:spLocks noChangeArrowheads="1"/>
            </p:cNvSpPr>
            <p:nvPr/>
          </p:nvSpPr>
          <p:spPr bwMode="auto">
            <a:xfrm>
              <a:off x="6028771" y="4890972"/>
              <a:ext cx="1345676" cy="95642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b="1" i="1" u="sng" dirty="0"/>
                <a:t>Post-condition:</a:t>
              </a:r>
            </a:p>
            <a:p>
              <a:pPr eaLnBrk="1" hangingPunct="1">
                <a:defRPr/>
              </a:pPr>
              <a:r>
                <a:rPr lang="en-US" altLang="x-none" sz="1400" i="1" dirty="0"/>
                <a:t>…we can ensure that the result is strictly larger than </a:t>
              </a:r>
              <a:r>
                <a:rPr lang="en-US" altLang="x-none" sz="1400" b="1" dirty="0"/>
                <a:t>x.</a:t>
              </a:r>
              <a:r>
                <a:rPr lang="en-US" altLang="x-none" sz="1400" i="1" dirty="0"/>
                <a:t>.</a:t>
              </a:r>
            </a:p>
          </p:txBody>
        </p:sp>
        <p:sp>
          <p:nvSpPr>
            <p:cNvPr id="24" name="Line 13">
              <a:extLst>
                <a:ext uri="{FF2B5EF4-FFF2-40B4-BE49-F238E27FC236}">
                  <a16:creationId xmlns:a16="http://schemas.microsoft.com/office/drawing/2014/main" id="{DFA9FAC0-D4C0-D2FB-0D0F-5D7944F96F70}"/>
                </a:ext>
              </a:extLst>
            </p:cNvPr>
            <p:cNvSpPr>
              <a:spLocks noChangeShapeType="1"/>
            </p:cNvSpPr>
            <p:nvPr/>
          </p:nvSpPr>
          <p:spPr bwMode="auto">
            <a:xfrm flipH="1" flipV="1">
              <a:off x="4639415" y="4904042"/>
              <a:ext cx="1389356" cy="286607"/>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25" name="Group 10">
            <a:extLst>
              <a:ext uri="{FF2B5EF4-FFF2-40B4-BE49-F238E27FC236}">
                <a16:creationId xmlns:a16="http://schemas.microsoft.com/office/drawing/2014/main" id="{EBB79855-365F-09AB-3945-9661B416D06F}"/>
              </a:ext>
            </a:extLst>
          </p:cNvPr>
          <p:cNvGrpSpPr>
            <a:grpSpLocks/>
          </p:cNvGrpSpPr>
          <p:nvPr/>
        </p:nvGrpSpPr>
        <p:grpSpPr bwMode="auto">
          <a:xfrm>
            <a:off x="4180680" y="2393519"/>
            <a:ext cx="4125119" cy="1169551"/>
            <a:chOff x="4595735" y="4202829"/>
            <a:chExt cx="2735032" cy="1172395"/>
          </a:xfrm>
        </p:grpSpPr>
        <p:sp>
          <p:nvSpPr>
            <p:cNvPr id="26" name="Text Box 12">
              <a:extLst>
                <a:ext uri="{FF2B5EF4-FFF2-40B4-BE49-F238E27FC236}">
                  <a16:creationId xmlns:a16="http://schemas.microsoft.com/office/drawing/2014/main" id="{C08D876B-012C-5B9D-E8BA-8F6CCF9F6E2D}"/>
                </a:ext>
              </a:extLst>
            </p:cNvPr>
            <p:cNvSpPr txBox="1">
              <a:spLocks noChangeArrowheads="1"/>
            </p:cNvSpPr>
            <p:nvPr/>
          </p:nvSpPr>
          <p:spPr bwMode="auto">
            <a:xfrm>
              <a:off x="5985091" y="4202829"/>
              <a:ext cx="1345676" cy="117239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b="1" i="1" u="sng" dirty="0"/>
                <a:t>Pre-condition:</a:t>
              </a:r>
            </a:p>
            <a:p>
              <a:pPr eaLnBrk="1" hangingPunct="1">
                <a:defRPr/>
              </a:pPr>
              <a:r>
                <a:rPr lang="en-US" altLang="x-none" sz="1400" i="1" dirty="0"/>
                <a:t>…if we require all callers (“clients”) to supply a </a:t>
              </a:r>
              <a:r>
                <a:rPr lang="en-US" altLang="x-none" sz="1400" b="1" dirty="0">
                  <a:latin typeface="Courier New" panose="02070309020205020404" pitchFamily="49" charset="0"/>
                  <a:cs typeface="Courier New" panose="02070309020205020404" pitchFamily="49" charset="0"/>
                </a:rPr>
                <a:t>delta</a:t>
              </a:r>
              <a:r>
                <a:rPr lang="en-US" altLang="x-none" sz="1400" i="1" dirty="0"/>
                <a:t> that is greater than 0</a:t>
              </a:r>
            </a:p>
          </p:txBody>
        </p:sp>
        <p:sp>
          <p:nvSpPr>
            <p:cNvPr id="27" name="Line 13">
              <a:extLst>
                <a:ext uri="{FF2B5EF4-FFF2-40B4-BE49-F238E27FC236}">
                  <a16:creationId xmlns:a16="http://schemas.microsoft.com/office/drawing/2014/main" id="{2E31F566-92FF-B26D-EC06-5CDF2D8E87F6}"/>
                </a:ext>
              </a:extLst>
            </p:cNvPr>
            <p:cNvSpPr>
              <a:spLocks noChangeShapeType="1"/>
            </p:cNvSpPr>
            <p:nvPr/>
          </p:nvSpPr>
          <p:spPr bwMode="auto">
            <a:xfrm flipH="1">
              <a:off x="4595735" y="4689883"/>
              <a:ext cx="1389356" cy="437095"/>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pic>
        <p:nvPicPr>
          <p:cNvPr id="28" name="Picture 27">
            <a:extLst>
              <a:ext uri="{FF2B5EF4-FFF2-40B4-BE49-F238E27FC236}">
                <a16:creationId xmlns:a16="http://schemas.microsoft.com/office/drawing/2014/main" id="{21E5BBE9-A34F-6B50-B734-8C0B7A7E33B1}"/>
              </a:ext>
            </a:extLst>
          </p:cNvPr>
          <p:cNvPicPr>
            <a:picLocks noChangeAspect="1"/>
          </p:cNvPicPr>
          <p:nvPr/>
        </p:nvPicPr>
        <p:blipFill>
          <a:blip r:embed="rId3"/>
          <a:stretch>
            <a:fillRect/>
          </a:stretch>
        </p:blipFill>
        <p:spPr>
          <a:xfrm>
            <a:off x="946150" y="2112651"/>
            <a:ext cx="2298700" cy="444500"/>
          </a:xfrm>
          <a:prstGeom prst="rect">
            <a:avLst/>
          </a:prstGeom>
        </p:spPr>
      </p:pic>
    </p:spTree>
    <p:extLst>
      <p:ext uri="{BB962C8B-B14F-4D97-AF65-F5344CB8AC3E}">
        <p14:creationId xmlns:p14="http://schemas.microsoft.com/office/powerpoint/2010/main" val="3733565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31C2B5-FFDE-4782-FB9A-4A0903755A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4845AF-2351-DC14-75CE-3B4DC447AD91}"/>
              </a:ext>
            </a:extLst>
          </p:cNvPr>
          <p:cNvSpPr>
            <a:spLocks noGrp="1"/>
          </p:cNvSpPr>
          <p:nvPr>
            <p:ph type="title"/>
          </p:nvPr>
        </p:nvSpPr>
        <p:spPr/>
        <p:txBody>
          <a:bodyPr/>
          <a:lstStyle/>
          <a:p>
            <a:r>
              <a:rPr lang="en-US" sz="3600" dirty="0"/>
              <a:t>Service Verification</a:t>
            </a:r>
          </a:p>
        </p:txBody>
      </p:sp>
      <p:sp>
        <p:nvSpPr>
          <p:cNvPr id="3" name="Slide Number Placeholder 2">
            <a:extLst>
              <a:ext uri="{FF2B5EF4-FFF2-40B4-BE49-F238E27FC236}">
                <a16:creationId xmlns:a16="http://schemas.microsoft.com/office/drawing/2014/main" id="{AC1BCA4B-1B88-B660-7E7F-0F045F781D47}"/>
              </a:ext>
            </a:extLst>
          </p:cNvPr>
          <p:cNvSpPr>
            <a:spLocks noGrp="1"/>
          </p:cNvSpPr>
          <p:nvPr>
            <p:ph type="sldNum" sz="quarter" idx="11"/>
          </p:nvPr>
        </p:nvSpPr>
        <p:spPr/>
        <p:txBody>
          <a:bodyPr/>
          <a:lstStyle/>
          <a:p>
            <a:pPr>
              <a:defRPr/>
            </a:pPr>
            <a:fld id="{6E0AA622-F4CE-604D-A669-CD3D12FC535C}" type="slidenum">
              <a:rPr lang="en-US" smtClean="0"/>
              <a:pPr>
                <a:defRPr/>
              </a:pPr>
              <a:t>23</a:t>
            </a:fld>
            <a:endParaRPr lang="en-US"/>
          </a:p>
        </p:txBody>
      </p:sp>
      <p:sp>
        <p:nvSpPr>
          <p:cNvPr id="5" name="Text Box 4">
            <a:extLst>
              <a:ext uri="{FF2B5EF4-FFF2-40B4-BE49-F238E27FC236}">
                <a16:creationId xmlns:a16="http://schemas.microsoft.com/office/drawing/2014/main" id="{7F27FDBE-685A-02C5-99AB-B4A243AEDE26}"/>
              </a:ext>
            </a:extLst>
          </p:cNvPr>
          <p:cNvSpPr txBox="1">
            <a:spLocks noChangeArrowheads="1"/>
          </p:cNvSpPr>
          <p:nvPr/>
        </p:nvSpPr>
        <p:spPr bwMode="auto">
          <a:xfrm>
            <a:off x="586580" y="1221401"/>
            <a:ext cx="7462838"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err="1"/>
              <a:t>Logika</a:t>
            </a:r>
            <a:r>
              <a:rPr lang="en-US" altLang="en-US" sz="1600" dirty="0"/>
              <a:t> verifies the method + contract independently of where it is called by a client (i.e., independently of its </a:t>
            </a:r>
            <a:r>
              <a:rPr lang="en-US" altLang="en-US" sz="1600" i="1" dirty="0"/>
              <a:t>context</a:t>
            </a:r>
            <a:r>
              <a:rPr lang="en-US" altLang="en-US" sz="1600" dirty="0"/>
              <a:t>)</a:t>
            </a:r>
          </a:p>
        </p:txBody>
      </p:sp>
      <p:pic>
        <p:nvPicPr>
          <p:cNvPr id="21" name="Picture 20">
            <a:extLst>
              <a:ext uri="{FF2B5EF4-FFF2-40B4-BE49-F238E27FC236}">
                <a16:creationId xmlns:a16="http://schemas.microsoft.com/office/drawing/2014/main" id="{4B9D9548-9211-10D9-C556-47B18533BD70}"/>
              </a:ext>
            </a:extLst>
          </p:cNvPr>
          <p:cNvPicPr>
            <a:picLocks noChangeAspect="1"/>
          </p:cNvPicPr>
          <p:nvPr/>
        </p:nvPicPr>
        <p:blipFill>
          <a:blip r:embed="rId2"/>
          <a:stretch>
            <a:fillRect/>
          </a:stretch>
        </p:blipFill>
        <p:spPr>
          <a:xfrm>
            <a:off x="838200" y="2672693"/>
            <a:ext cx="4813300" cy="2235200"/>
          </a:xfrm>
          <a:prstGeom prst="rect">
            <a:avLst/>
          </a:prstGeom>
        </p:spPr>
      </p:pic>
      <p:grpSp>
        <p:nvGrpSpPr>
          <p:cNvPr id="25" name="Group 10">
            <a:extLst>
              <a:ext uri="{FF2B5EF4-FFF2-40B4-BE49-F238E27FC236}">
                <a16:creationId xmlns:a16="http://schemas.microsoft.com/office/drawing/2014/main" id="{03297766-BDE9-0985-8B4C-F0061805002C}"/>
              </a:ext>
            </a:extLst>
          </p:cNvPr>
          <p:cNvGrpSpPr>
            <a:grpSpLocks/>
          </p:cNvGrpSpPr>
          <p:nvPr/>
        </p:nvGrpSpPr>
        <p:grpSpPr bwMode="auto">
          <a:xfrm>
            <a:off x="4180680" y="2393519"/>
            <a:ext cx="4125119" cy="1169551"/>
            <a:chOff x="4595735" y="4202829"/>
            <a:chExt cx="2735032" cy="1172395"/>
          </a:xfrm>
        </p:grpSpPr>
        <p:sp>
          <p:nvSpPr>
            <p:cNvPr id="26" name="Text Box 12">
              <a:extLst>
                <a:ext uri="{FF2B5EF4-FFF2-40B4-BE49-F238E27FC236}">
                  <a16:creationId xmlns:a16="http://schemas.microsoft.com/office/drawing/2014/main" id="{4819E695-F48F-F540-2638-DF7352269A3E}"/>
                </a:ext>
              </a:extLst>
            </p:cNvPr>
            <p:cNvSpPr txBox="1">
              <a:spLocks noChangeArrowheads="1"/>
            </p:cNvSpPr>
            <p:nvPr/>
          </p:nvSpPr>
          <p:spPr bwMode="auto">
            <a:xfrm>
              <a:off x="5985091" y="4202829"/>
              <a:ext cx="1345676" cy="117239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b="1" i="1" u="sng" dirty="0"/>
                <a:t>Pre-condition:</a:t>
              </a:r>
            </a:p>
            <a:p>
              <a:pPr eaLnBrk="1" hangingPunct="1">
                <a:defRPr/>
              </a:pPr>
              <a:r>
                <a:rPr lang="en-US" altLang="x-none" sz="1400" i="1" dirty="0"/>
                <a:t>…if we require all callers (“clients”) to supply a </a:t>
              </a:r>
              <a:r>
                <a:rPr lang="en-US" altLang="x-none" sz="1400" b="1" dirty="0">
                  <a:latin typeface="Courier New" panose="02070309020205020404" pitchFamily="49" charset="0"/>
                  <a:cs typeface="Courier New" panose="02070309020205020404" pitchFamily="49" charset="0"/>
                </a:rPr>
                <a:t>delta</a:t>
              </a:r>
              <a:r>
                <a:rPr lang="en-US" altLang="x-none" sz="1400" i="1" dirty="0"/>
                <a:t> that is greater than 0</a:t>
              </a:r>
            </a:p>
          </p:txBody>
        </p:sp>
        <p:sp>
          <p:nvSpPr>
            <p:cNvPr id="27" name="Line 13">
              <a:extLst>
                <a:ext uri="{FF2B5EF4-FFF2-40B4-BE49-F238E27FC236}">
                  <a16:creationId xmlns:a16="http://schemas.microsoft.com/office/drawing/2014/main" id="{8851B6CD-1516-DBAF-776A-CB1DE3B43E9C}"/>
                </a:ext>
              </a:extLst>
            </p:cNvPr>
            <p:cNvSpPr>
              <a:spLocks noChangeShapeType="1"/>
            </p:cNvSpPr>
            <p:nvPr/>
          </p:nvSpPr>
          <p:spPr bwMode="auto">
            <a:xfrm flipH="1">
              <a:off x="4595735" y="4689883"/>
              <a:ext cx="1389356" cy="437095"/>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pic>
        <p:nvPicPr>
          <p:cNvPr id="28" name="Picture 27">
            <a:extLst>
              <a:ext uri="{FF2B5EF4-FFF2-40B4-BE49-F238E27FC236}">
                <a16:creationId xmlns:a16="http://schemas.microsoft.com/office/drawing/2014/main" id="{765F6D47-E890-E2B1-FFDE-C09454B50F51}"/>
              </a:ext>
            </a:extLst>
          </p:cNvPr>
          <p:cNvPicPr>
            <a:picLocks noChangeAspect="1"/>
          </p:cNvPicPr>
          <p:nvPr/>
        </p:nvPicPr>
        <p:blipFill>
          <a:blip r:embed="rId3"/>
          <a:stretch>
            <a:fillRect/>
          </a:stretch>
        </p:blipFill>
        <p:spPr>
          <a:xfrm>
            <a:off x="946150" y="2112651"/>
            <a:ext cx="2298700" cy="444500"/>
          </a:xfrm>
          <a:prstGeom prst="rect">
            <a:avLst/>
          </a:prstGeom>
        </p:spPr>
      </p:pic>
      <p:grpSp>
        <p:nvGrpSpPr>
          <p:cNvPr id="16" name="Group 15">
            <a:extLst>
              <a:ext uri="{FF2B5EF4-FFF2-40B4-BE49-F238E27FC236}">
                <a16:creationId xmlns:a16="http://schemas.microsoft.com/office/drawing/2014/main" id="{CB913C5A-072E-DA2D-7B91-7275B3C3DE54}"/>
              </a:ext>
            </a:extLst>
          </p:cNvPr>
          <p:cNvGrpSpPr/>
          <p:nvPr/>
        </p:nvGrpSpPr>
        <p:grpSpPr>
          <a:xfrm>
            <a:off x="283122" y="3801300"/>
            <a:ext cx="8524547" cy="2656862"/>
            <a:chOff x="283122" y="3801300"/>
            <a:chExt cx="8524547" cy="2656862"/>
          </a:xfrm>
        </p:grpSpPr>
        <p:pic>
          <p:nvPicPr>
            <p:cNvPr id="6" name="Picture 5">
              <a:extLst>
                <a:ext uri="{FF2B5EF4-FFF2-40B4-BE49-F238E27FC236}">
                  <a16:creationId xmlns:a16="http://schemas.microsoft.com/office/drawing/2014/main" id="{24F865F8-BD40-6734-2A85-ECD69EA75B70}"/>
                </a:ext>
              </a:extLst>
            </p:cNvPr>
            <p:cNvPicPr>
              <a:picLocks noChangeAspect="1"/>
            </p:cNvPicPr>
            <p:nvPr/>
          </p:nvPicPr>
          <p:blipFill>
            <a:blip r:embed="rId4"/>
            <a:stretch>
              <a:fillRect/>
            </a:stretch>
          </p:blipFill>
          <p:spPr>
            <a:xfrm>
              <a:off x="5429469" y="3801300"/>
              <a:ext cx="3378200" cy="1435100"/>
            </a:xfrm>
            <a:prstGeom prst="rect">
              <a:avLst/>
            </a:prstGeom>
            <a:ln w="12700">
              <a:solidFill>
                <a:schemeClr val="tx1"/>
              </a:solidFill>
            </a:ln>
            <a:effectLst>
              <a:outerShdw blurRad="50800" dist="38100" dir="2700000" algn="tl" rotWithShape="0">
                <a:prstClr val="black">
                  <a:alpha val="40000"/>
                </a:prstClr>
              </a:outerShdw>
            </a:effectLst>
          </p:spPr>
        </p:pic>
        <p:sp>
          <p:nvSpPr>
            <p:cNvPr id="7" name="Rectangle 6">
              <a:extLst>
                <a:ext uri="{FF2B5EF4-FFF2-40B4-BE49-F238E27FC236}">
                  <a16:creationId xmlns:a16="http://schemas.microsoft.com/office/drawing/2014/main" id="{8595A05F-4984-377B-86E2-600A4C510300}"/>
                </a:ext>
              </a:extLst>
            </p:cNvPr>
            <p:cNvSpPr/>
            <p:nvPr/>
          </p:nvSpPr>
          <p:spPr bwMode="auto">
            <a:xfrm>
              <a:off x="1143000" y="4038600"/>
              <a:ext cx="304800" cy="3048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8" name="Group 10">
              <a:extLst>
                <a:ext uri="{FF2B5EF4-FFF2-40B4-BE49-F238E27FC236}">
                  <a16:creationId xmlns:a16="http://schemas.microsoft.com/office/drawing/2014/main" id="{BB1842D8-FFA3-B4AD-420D-7FA771E11398}"/>
                </a:ext>
              </a:extLst>
            </p:cNvPr>
            <p:cNvGrpSpPr>
              <a:grpSpLocks/>
            </p:cNvGrpSpPr>
            <p:nvPr/>
          </p:nvGrpSpPr>
          <p:grpSpPr bwMode="auto">
            <a:xfrm>
              <a:off x="5333999" y="5070648"/>
              <a:ext cx="3048000" cy="1387514"/>
              <a:chOff x="6742922" y="3812681"/>
              <a:chExt cx="2020882" cy="1390888"/>
            </a:xfrm>
          </p:grpSpPr>
          <p:sp>
            <p:nvSpPr>
              <p:cNvPr id="9" name="Text Box 12">
                <a:extLst>
                  <a:ext uri="{FF2B5EF4-FFF2-40B4-BE49-F238E27FC236}">
                    <a16:creationId xmlns:a16="http://schemas.microsoft.com/office/drawing/2014/main" id="{6CD0F5B4-C09D-9BBF-7056-0AFB363CA0B8}"/>
                  </a:ext>
                </a:extLst>
              </p:cNvPr>
              <p:cNvSpPr txBox="1">
                <a:spLocks noChangeArrowheads="1"/>
              </p:cNvSpPr>
              <p:nvPr/>
            </p:nvSpPr>
            <p:spPr bwMode="auto">
              <a:xfrm>
                <a:off x="6742922" y="4247142"/>
                <a:ext cx="2020882" cy="95642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When verifying the method against the contract, </a:t>
                </a:r>
                <a:r>
                  <a:rPr lang="en-US" altLang="x-none" sz="1400" i="1" dirty="0" err="1"/>
                  <a:t>Logika</a:t>
                </a:r>
                <a:r>
                  <a:rPr lang="en-US" altLang="x-none" sz="1400" i="1" dirty="0"/>
                  <a:t> begins by assuming that all constraints in the pre-condition hold.</a:t>
                </a:r>
              </a:p>
            </p:txBody>
          </p:sp>
          <p:sp>
            <p:nvSpPr>
              <p:cNvPr id="10" name="Line 13">
                <a:extLst>
                  <a:ext uri="{FF2B5EF4-FFF2-40B4-BE49-F238E27FC236}">
                    <a16:creationId xmlns:a16="http://schemas.microsoft.com/office/drawing/2014/main" id="{D8D4A6B6-DD19-B432-284C-4CB0EFC019DE}"/>
                  </a:ext>
                </a:extLst>
              </p:cNvPr>
              <p:cNvSpPr>
                <a:spLocks noChangeShapeType="1"/>
              </p:cNvSpPr>
              <p:nvPr/>
            </p:nvSpPr>
            <p:spPr bwMode="auto">
              <a:xfrm flipH="1">
                <a:off x="7197621" y="3812681"/>
                <a:ext cx="239980" cy="434461"/>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1" name="Group 10">
              <a:extLst>
                <a:ext uri="{FF2B5EF4-FFF2-40B4-BE49-F238E27FC236}">
                  <a16:creationId xmlns:a16="http://schemas.microsoft.com/office/drawing/2014/main" id="{AEAA75E5-B8C2-EFD3-C74B-267046092965}"/>
                </a:ext>
              </a:extLst>
            </p:cNvPr>
            <p:cNvGrpSpPr>
              <a:grpSpLocks/>
            </p:cNvGrpSpPr>
            <p:nvPr/>
          </p:nvGrpSpPr>
          <p:grpSpPr bwMode="auto">
            <a:xfrm>
              <a:off x="283122" y="4343400"/>
              <a:ext cx="3048000" cy="2017045"/>
              <a:chOff x="6742922" y="3073636"/>
              <a:chExt cx="2020882" cy="2021950"/>
            </a:xfrm>
          </p:grpSpPr>
          <p:sp>
            <p:nvSpPr>
              <p:cNvPr id="12" name="Text Box 12">
                <a:extLst>
                  <a:ext uri="{FF2B5EF4-FFF2-40B4-BE49-F238E27FC236}">
                    <a16:creationId xmlns:a16="http://schemas.microsoft.com/office/drawing/2014/main" id="{0099B28C-6E4B-7DB9-2F61-AA38F5F86DD0}"/>
                  </a:ext>
                </a:extLst>
              </p:cNvPr>
              <p:cNvSpPr txBox="1">
                <a:spLocks noChangeArrowheads="1"/>
              </p:cNvSpPr>
              <p:nvPr/>
            </p:nvSpPr>
            <p:spPr bwMode="auto">
              <a:xfrm>
                <a:off x="6742922" y="4355126"/>
                <a:ext cx="2020882" cy="74046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b="1" i="1" dirty="0"/>
                  <a:t>Note</a:t>
                </a:r>
                <a:r>
                  <a:rPr lang="en-US" altLang="x-none" sz="1400" i="1" dirty="0"/>
                  <a:t>: we can see the initial assumptions by viewing the facts at the beginning of the method body</a:t>
                </a:r>
              </a:p>
            </p:txBody>
          </p:sp>
          <p:sp>
            <p:nvSpPr>
              <p:cNvPr id="13" name="Line 13">
                <a:extLst>
                  <a:ext uri="{FF2B5EF4-FFF2-40B4-BE49-F238E27FC236}">
                    <a16:creationId xmlns:a16="http://schemas.microsoft.com/office/drawing/2014/main" id="{13E3B880-AEAE-F4AF-54FD-8196EB78B630}"/>
                  </a:ext>
                </a:extLst>
              </p:cNvPr>
              <p:cNvSpPr>
                <a:spLocks noChangeShapeType="1"/>
              </p:cNvSpPr>
              <p:nvPr/>
            </p:nvSpPr>
            <p:spPr bwMode="auto">
              <a:xfrm flipH="1">
                <a:off x="7197621" y="3073636"/>
                <a:ext cx="202088" cy="1173507"/>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grpSp>
        <p:nvGrpSpPr>
          <p:cNvPr id="17" name="Group 16">
            <a:extLst>
              <a:ext uri="{FF2B5EF4-FFF2-40B4-BE49-F238E27FC236}">
                <a16:creationId xmlns:a16="http://schemas.microsoft.com/office/drawing/2014/main" id="{F38AAB0F-5071-4888-54D6-91EC641AF31C}"/>
              </a:ext>
            </a:extLst>
          </p:cNvPr>
          <p:cNvGrpSpPr/>
          <p:nvPr/>
        </p:nvGrpSpPr>
        <p:grpSpPr>
          <a:xfrm>
            <a:off x="2051268" y="3656780"/>
            <a:ext cx="4378324" cy="433407"/>
            <a:chOff x="2051268" y="3656780"/>
            <a:chExt cx="4378324" cy="433407"/>
          </a:xfrm>
        </p:grpSpPr>
        <p:sp>
          <p:nvSpPr>
            <p:cNvPr id="14" name="Text Box 12">
              <a:extLst>
                <a:ext uri="{FF2B5EF4-FFF2-40B4-BE49-F238E27FC236}">
                  <a16:creationId xmlns:a16="http://schemas.microsoft.com/office/drawing/2014/main" id="{8C8999FF-568B-D899-F0D6-47E9501982F4}"/>
                </a:ext>
              </a:extLst>
            </p:cNvPr>
            <p:cNvSpPr txBox="1">
              <a:spLocks noChangeArrowheads="1"/>
            </p:cNvSpPr>
            <p:nvPr/>
          </p:nvSpPr>
          <p:spPr bwMode="auto">
            <a:xfrm>
              <a:off x="4429346" y="3656780"/>
              <a:ext cx="2000246"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b="1" i="1" dirty="0"/>
                <a:t>V-Know</a:t>
              </a:r>
              <a:r>
                <a:rPr lang="en-US" altLang="x-none" sz="1400" i="1" dirty="0"/>
                <a:t>: </a:t>
              </a:r>
              <a:r>
                <a:rPr lang="en-US" sz="1400" b="1" dirty="0">
                  <a:effectLst/>
                  <a:latin typeface="Courier New" panose="02070309020205020404" pitchFamily="49" charset="0"/>
                  <a:cs typeface="Courier New" panose="02070309020205020404" pitchFamily="49" charset="0"/>
                </a:rPr>
                <a:t>delta &gt; 0</a:t>
              </a:r>
              <a:endParaRPr lang="en-US" altLang="x-none" sz="1400" b="1" dirty="0">
                <a:latin typeface="Courier New" panose="02070309020205020404" pitchFamily="49" charset="0"/>
                <a:cs typeface="Courier New" panose="02070309020205020404" pitchFamily="49" charset="0"/>
              </a:endParaRPr>
            </a:p>
          </p:txBody>
        </p:sp>
        <p:sp>
          <p:nvSpPr>
            <p:cNvPr id="15" name="Line 13">
              <a:extLst>
                <a:ext uri="{FF2B5EF4-FFF2-40B4-BE49-F238E27FC236}">
                  <a16:creationId xmlns:a16="http://schemas.microsoft.com/office/drawing/2014/main" id="{DEE4C668-68F8-7AD2-C2B9-4CE2CDB36316}"/>
                </a:ext>
              </a:extLst>
            </p:cNvPr>
            <p:cNvSpPr>
              <a:spLocks noChangeShapeType="1"/>
            </p:cNvSpPr>
            <p:nvPr/>
          </p:nvSpPr>
          <p:spPr bwMode="auto">
            <a:xfrm flipH="1">
              <a:off x="2051268" y="3801300"/>
              <a:ext cx="2378077" cy="288887"/>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2704285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BCEF8A-7F50-823A-03B6-097D068DD6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C325A3-3F34-F718-3375-7C386D044F0F}"/>
              </a:ext>
            </a:extLst>
          </p:cNvPr>
          <p:cNvSpPr>
            <a:spLocks noGrp="1"/>
          </p:cNvSpPr>
          <p:nvPr>
            <p:ph type="title"/>
          </p:nvPr>
        </p:nvSpPr>
        <p:spPr/>
        <p:txBody>
          <a:bodyPr/>
          <a:lstStyle/>
          <a:p>
            <a:r>
              <a:rPr lang="en-US" sz="3600" dirty="0"/>
              <a:t>Service Verification</a:t>
            </a:r>
          </a:p>
        </p:txBody>
      </p:sp>
      <p:sp>
        <p:nvSpPr>
          <p:cNvPr id="3" name="Slide Number Placeholder 2">
            <a:extLst>
              <a:ext uri="{FF2B5EF4-FFF2-40B4-BE49-F238E27FC236}">
                <a16:creationId xmlns:a16="http://schemas.microsoft.com/office/drawing/2014/main" id="{E04DCE34-AA5F-F6CC-70C3-9B2E998EC15D}"/>
              </a:ext>
            </a:extLst>
          </p:cNvPr>
          <p:cNvSpPr>
            <a:spLocks noGrp="1"/>
          </p:cNvSpPr>
          <p:nvPr>
            <p:ph type="sldNum" sz="quarter" idx="11"/>
          </p:nvPr>
        </p:nvSpPr>
        <p:spPr/>
        <p:txBody>
          <a:bodyPr/>
          <a:lstStyle/>
          <a:p>
            <a:pPr>
              <a:defRPr/>
            </a:pPr>
            <a:fld id="{6E0AA622-F4CE-604D-A669-CD3D12FC535C}" type="slidenum">
              <a:rPr lang="en-US" smtClean="0"/>
              <a:pPr>
                <a:defRPr/>
              </a:pPr>
              <a:t>24</a:t>
            </a:fld>
            <a:endParaRPr lang="en-US"/>
          </a:p>
        </p:txBody>
      </p:sp>
      <p:sp>
        <p:nvSpPr>
          <p:cNvPr id="5" name="Text Box 4">
            <a:extLst>
              <a:ext uri="{FF2B5EF4-FFF2-40B4-BE49-F238E27FC236}">
                <a16:creationId xmlns:a16="http://schemas.microsoft.com/office/drawing/2014/main" id="{A22D86CB-BCD2-D323-200B-FA6BC8439E5A}"/>
              </a:ext>
            </a:extLst>
          </p:cNvPr>
          <p:cNvSpPr txBox="1">
            <a:spLocks noChangeArrowheads="1"/>
          </p:cNvSpPr>
          <p:nvPr/>
        </p:nvSpPr>
        <p:spPr bwMode="auto">
          <a:xfrm>
            <a:off x="586580" y="1221401"/>
            <a:ext cx="7462838"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err="1"/>
              <a:t>Logika</a:t>
            </a:r>
            <a:r>
              <a:rPr lang="en-US" altLang="en-US" sz="1600" dirty="0"/>
              <a:t> verifies the method + contract independently of where it is called by a client (i.e., independently of its </a:t>
            </a:r>
            <a:r>
              <a:rPr lang="en-US" altLang="en-US" sz="1600" i="1" dirty="0"/>
              <a:t>context</a:t>
            </a:r>
            <a:r>
              <a:rPr lang="en-US" altLang="en-US" sz="1600" dirty="0"/>
              <a:t>)</a:t>
            </a:r>
          </a:p>
        </p:txBody>
      </p:sp>
      <p:pic>
        <p:nvPicPr>
          <p:cNvPr id="21" name="Picture 20">
            <a:extLst>
              <a:ext uri="{FF2B5EF4-FFF2-40B4-BE49-F238E27FC236}">
                <a16:creationId xmlns:a16="http://schemas.microsoft.com/office/drawing/2014/main" id="{874A5224-6ECC-6618-32C3-65B824FA20FF}"/>
              </a:ext>
            </a:extLst>
          </p:cNvPr>
          <p:cNvPicPr>
            <a:picLocks noChangeAspect="1"/>
          </p:cNvPicPr>
          <p:nvPr/>
        </p:nvPicPr>
        <p:blipFill>
          <a:blip r:embed="rId2"/>
          <a:stretch>
            <a:fillRect/>
          </a:stretch>
        </p:blipFill>
        <p:spPr>
          <a:xfrm>
            <a:off x="838200" y="2672693"/>
            <a:ext cx="4813300" cy="2235200"/>
          </a:xfrm>
          <a:prstGeom prst="rect">
            <a:avLst/>
          </a:prstGeom>
        </p:spPr>
      </p:pic>
      <p:pic>
        <p:nvPicPr>
          <p:cNvPr id="28" name="Picture 27">
            <a:extLst>
              <a:ext uri="{FF2B5EF4-FFF2-40B4-BE49-F238E27FC236}">
                <a16:creationId xmlns:a16="http://schemas.microsoft.com/office/drawing/2014/main" id="{4B177F96-5A62-9E96-8EED-3E12B896FBAA}"/>
              </a:ext>
            </a:extLst>
          </p:cNvPr>
          <p:cNvPicPr>
            <a:picLocks noChangeAspect="1"/>
          </p:cNvPicPr>
          <p:nvPr/>
        </p:nvPicPr>
        <p:blipFill>
          <a:blip r:embed="rId3"/>
          <a:stretch>
            <a:fillRect/>
          </a:stretch>
        </p:blipFill>
        <p:spPr>
          <a:xfrm>
            <a:off x="946150" y="2112651"/>
            <a:ext cx="2298700" cy="444500"/>
          </a:xfrm>
          <a:prstGeom prst="rect">
            <a:avLst/>
          </a:prstGeom>
        </p:spPr>
      </p:pic>
      <p:grpSp>
        <p:nvGrpSpPr>
          <p:cNvPr id="34" name="Group 33">
            <a:extLst>
              <a:ext uri="{FF2B5EF4-FFF2-40B4-BE49-F238E27FC236}">
                <a16:creationId xmlns:a16="http://schemas.microsoft.com/office/drawing/2014/main" id="{B408C18C-C4B3-EB42-1364-3E9F4A779B08}"/>
              </a:ext>
            </a:extLst>
          </p:cNvPr>
          <p:cNvGrpSpPr/>
          <p:nvPr/>
        </p:nvGrpSpPr>
        <p:grpSpPr>
          <a:xfrm>
            <a:off x="1902375" y="4667739"/>
            <a:ext cx="4192963" cy="635522"/>
            <a:chOff x="1902375" y="4667739"/>
            <a:chExt cx="4192963" cy="635522"/>
          </a:xfrm>
        </p:grpSpPr>
        <p:sp>
          <p:nvSpPr>
            <p:cNvPr id="14" name="Text Box 12">
              <a:extLst>
                <a:ext uri="{FF2B5EF4-FFF2-40B4-BE49-F238E27FC236}">
                  <a16:creationId xmlns:a16="http://schemas.microsoft.com/office/drawing/2014/main" id="{305D91C0-8569-0E5F-06E4-2CEBB208E60E}"/>
                </a:ext>
              </a:extLst>
            </p:cNvPr>
            <p:cNvSpPr txBox="1">
              <a:spLocks noChangeArrowheads="1"/>
            </p:cNvSpPr>
            <p:nvPr/>
          </p:nvSpPr>
          <p:spPr bwMode="auto">
            <a:xfrm>
              <a:off x="4095092" y="4995484"/>
              <a:ext cx="2000246"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b="1" i="1" dirty="0"/>
                <a:t>V-Prove</a:t>
              </a:r>
              <a:r>
                <a:rPr lang="en-US" altLang="x-none" sz="1400" i="1" dirty="0"/>
                <a:t>: </a:t>
              </a:r>
              <a:r>
                <a:rPr lang="en-US" sz="1400" b="1" dirty="0">
                  <a:effectLst/>
                  <a:latin typeface="Courier New" panose="02070309020205020404" pitchFamily="49" charset="0"/>
                  <a:cs typeface="Courier New" panose="02070309020205020404" pitchFamily="49" charset="0"/>
                </a:rPr>
                <a:t>Res &gt; x</a:t>
              </a:r>
              <a:endParaRPr lang="en-US" altLang="x-none" sz="1400" b="1" dirty="0">
                <a:latin typeface="Courier New" panose="02070309020205020404" pitchFamily="49" charset="0"/>
                <a:cs typeface="Courier New" panose="02070309020205020404" pitchFamily="49" charset="0"/>
              </a:endParaRPr>
            </a:p>
          </p:txBody>
        </p:sp>
        <p:sp>
          <p:nvSpPr>
            <p:cNvPr id="15" name="Line 13">
              <a:extLst>
                <a:ext uri="{FF2B5EF4-FFF2-40B4-BE49-F238E27FC236}">
                  <a16:creationId xmlns:a16="http://schemas.microsoft.com/office/drawing/2014/main" id="{78B18000-D007-CB57-9B80-E7A79C9D877E}"/>
                </a:ext>
              </a:extLst>
            </p:cNvPr>
            <p:cNvSpPr>
              <a:spLocks noChangeShapeType="1"/>
            </p:cNvSpPr>
            <p:nvPr/>
          </p:nvSpPr>
          <p:spPr bwMode="auto">
            <a:xfrm flipH="1" flipV="1">
              <a:off x="1902375" y="4667739"/>
              <a:ext cx="2212424" cy="429550"/>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4" name="Group 10">
            <a:extLst>
              <a:ext uri="{FF2B5EF4-FFF2-40B4-BE49-F238E27FC236}">
                <a16:creationId xmlns:a16="http://schemas.microsoft.com/office/drawing/2014/main" id="{09E4401C-6974-78A7-FC88-CA994B94072F}"/>
              </a:ext>
            </a:extLst>
          </p:cNvPr>
          <p:cNvGrpSpPr>
            <a:grpSpLocks/>
          </p:cNvGrpSpPr>
          <p:nvPr/>
        </p:nvGrpSpPr>
        <p:grpSpPr bwMode="auto">
          <a:xfrm>
            <a:off x="4114799" y="2153359"/>
            <a:ext cx="3599259" cy="1503420"/>
            <a:chOff x="4988070" y="4890972"/>
            <a:chExt cx="2386377" cy="1507076"/>
          </a:xfrm>
        </p:grpSpPr>
        <p:sp>
          <p:nvSpPr>
            <p:cNvPr id="16" name="Text Box 12">
              <a:extLst>
                <a:ext uri="{FF2B5EF4-FFF2-40B4-BE49-F238E27FC236}">
                  <a16:creationId xmlns:a16="http://schemas.microsoft.com/office/drawing/2014/main" id="{1BA4FD13-AA8F-78BF-2B56-DA19332886B0}"/>
                </a:ext>
              </a:extLst>
            </p:cNvPr>
            <p:cNvSpPr txBox="1">
              <a:spLocks noChangeArrowheads="1"/>
            </p:cNvSpPr>
            <p:nvPr/>
          </p:nvSpPr>
          <p:spPr bwMode="auto">
            <a:xfrm>
              <a:off x="6028771" y="4890972"/>
              <a:ext cx="1345676" cy="95642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b="1" i="1" u="sng" dirty="0"/>
                <a:t>Post-condition:</a:t>
              </a:r>
            </a:p>
            <a:p>
              <a:pPr eaLnBrk="1" hangingPunct="1">
                <a:defRPr/>
              </a:pPr>
              <a:r>
                <a:rPr lang="en-US" altLang="x-none" sz="1400" i="1" dirty="0"/>
                <a:t>…we can ensure that the result is strictly larger than </a:t>
              </a:r>
              <a:r>
                <a:rPr lang="en-US" altLang="x-none" sz="1400" b="1" dirty="0"/>
                <a:t>x.</a:t>
              </a:r>
              <a:r>
                <a:rPr lang="en-US" altLang="x-none" sz="1400" i="1" dirty="0"/>
                <a:t>.</a:t>
              </a:r>
            </a:p>
          </p:txBody>
        </p:sp>
        <p:sp>
          <p:nvSpPr>
            <p:cNvPr id="17" name="Line 13">
              <a:extLst>
                <a:ext uri="{FF2B5EF4-FFF2-40B4-BE49-F238E27FC236}">
                  <a16:creationId xmlns:a16="http://schemas.microsoft.com/office/drawing/2014/main" id="{71A1CB73-02E7-8278-810F-CD4F0B0C9E49}"/>
                </a:ext>
              </a:extLst>
            </p:cNvPr>
            <p:cNvSpPr>
              <a:spLocks noChangeShapeType="1"/>
            </p:cNvSpPr>
            <p:nvPr/>
          </p:nvSpPr>
          <p:spPr bwMode="auto">
            <a:xfrm flipH="1">
              <a:off x="4988070" y="5674296"/>
              <a:ext cx="1018862" cy="723752"/>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33" name="Group 32">
            <a:extLst>
              <a:ext uri="{FF2B5EF4-FFF2-40B4-BE49-F238E27FC236}">
                <a16:creationId xmlns:a16="http://schemas.microsoft.com/office/drawing/2014/main" id="{DC30080E-3B11-44D6-9BFD-D59C72AD46C9}"/>
              </a:ext>
            </a:extLst>
          </p:cNvPr>
          <p:cNvGrpSpPr/>
          <p:nvPr/>
        </p:nvGrpSpPr>
        <p:grpSpPr>
          <a:xfrm>
            <a:off x="283122" y="3505200"/>
            <a:ext cx="8403676" cy="2845240"/>
            <a:chOff x="283122" y="3505200"/>
            <a:chExt cx="8403676" cy="2845240"/>
          </a:xfrm>
        </p:grpSpPr>
        <p:sp>
          <p:nvSpPr>
            <p:cNvPr id="7" name="Rectangle 6">
              <a:extLst>
                <a:ext uri="{FF2B5EF4-FFF2-40B4-BE49-F238E27FC236}">
                  <a16:creationId xmlns:a16="http://schemas.microsoft.com/office/drawing/2014/main" id="{5266BC67-561C-2B01-F406-3E3A13A6E476}"/>
                </a:ext>
              </a:extLst>
            </p:cNvPr>
            <p:cNvSpPr/>
            <p:nvPr/>
          </p:nvSpPr>
          <p:spPr bwMode="auto">
            <a:xfrm>
              <a:off x="1143000" y="3505200"/>
              <a:ext cx="304800" cy="3048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8" name="Group 10">
              <a:extLst>
                <a:ext uri="{FF2B5EF4-FFF2-40B4-BE49-F238E27FC236}">
                  <a16:creationId xmlns:a16="http://schemas.microsoft.com/office/drawing/2014/main" id="{496703E8-BE88-29C0-12B4-36AB0E93014D}"/>
                </a:ext>
              </a:extLst>
            </p:cNvPr>
            <p:cNvGrpSpPr>
              <a:grpSpLocks/>
            </p:cNvGrpSpPr>
            <p:nvPr/>
          </p:nvGrpSpPr>
          <p:grpSpPr bwMode="auto">
            <a:xfrm>
              <a:off x="5333997" y="5070648"/>
              <a:ext cx="3352801" cy="1279792"/>
              <a:chOff x="6742921" y="3812681"/>
              <a:chExt cx="2222971" cy="1282904"/>
            </a:xfrm>
          </p:grpSpPr>
          <p:sp>
            <p:nvSpPr>
              <p:cNvPr id="9" name="Text Box 12">
                <a:extLst>
                  <a:ext uri="{FF2B5EF4-FFF2-40B4-BE49-F238E27FC236}">
                    <a16:creationId xmlns:a16="http://schemas.microsoft.com/office/drawing/2014/main" id="{04D3BFFE-01FF-EAF8-5D0B-ACFDB627749E}"/>
                  </a:ext>
                </a:extLst>
              </p:cNvPr>
              <p:cNvSpPr txBox="1">
                <a:spLocks noChangeArrowheads="1"/>
              </p:cNvSpPr>
              <p:nvPr/>
            </p:nvSpPr>
            <p:spPr bwMode="auto">
              <a:xfrm>
                <a:off x="6742921" y="4355125"/>
                <a:ext cx="2222971" cy="74046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The pre-condition facts together with the facts from the method body must imply the post-condition</a:t>
                </a:r>
              </a:p>
            </p:txBody>
          </p:sp>
          <p:sp>
            <p:nvSpPr>
              <p:cNvPr id="10" name="Line 13">
                <a:extLst>
                  <a:ext uri="{FF2B5EF4-FFF2-40B4-BE49-F238E27FC236}">
                    <a16:creationId xmlns:a16="http://schemas.microsoft.com/office/drawing/2014/main" id="{DED52C88-10DA-90CE-FD7F-801B1E78A353}"/>
                  </a:ext>
                </a:extLst>
              </p:cNvPr>
              <p:cNvSpPr>
                <a:spLocks noChangeShapeType="1"/>
              </p:cNvSpPr>
              <p:nvPr/>
            </p:nvSpPr>
            <p:spPr bwMode="auto">
              <a:xfrm flipH="1">
                <a:off x="7197621" y="3812681"/>
                <a:ext cx="239979" cy="542444"/>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1" name="Group 10">
              <a:extLst>
                <a:ext uri="{FF2B5EF4-FFF2-40B4-BE49-F238E27FC236}">
                  <a16:creationId xmlns:a16="http://schemas.microsoft.com/office/drawing/2014/main" id="{952019E8-0769-FD67-2239-D8F24E79036C}"/>
                </a:ext>
              </a:extLst>
            </p:cNvPr>
            <p:cNvGrpSpPr>
              <a:grpSpLocks/>
            </p:cNvGrpSpPr>
            <p:nvPr/>
          </p:nvGrpSpPr>
          <p:grpSpPr bwMode="auto">
            <a:xfrm>
              <a:off x="283122" y="3853763"/>
              <a:ext cx="3048000" cy="2409013"/>
              <a:chOff x="6742922" y="3108331"/>
              <a:chExt cx="2020882" cy="1909825"/>
            </a:xfrm>
          </p:grpSpPr>
          <p:sp>
            <p:nvSpPr>
              <p:cNvPr id="12" name="Text Box 12">
                <a:extLst>
                  <a:ext uri="{FF2B5EF4-FFF2-40B4-BE49-F238E27FC236}">
                    <a16:creationId xmlns:a16="http://schemas.microsoft.com/office/drawing/2014/main" id="{95B45A4C-713D-D9DD-F3C5-CDB40092FCE5}"/>
                  </a:ext>
                </a:extLst>
              </p:cNvPr>
              <p:cNvSpPr txBox="1">
                <a:spLocks noChangeArrowheads="1"/>
              </p:cNvSpPr>
              <p:nvPr/>
            </p:nvSpPr>
            <p:spPr bwMode="auto">
              <a:xfrm>
                <a:off x="6742922" y="4432556"/>
                <a:ext cx="2020882" cy="58560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b="1" i="1" dirty="0"/>
                  <a:t>Note</a:t>
                </a:r>
                <a:r>
                  <a:rPr lang="en-US" altLang="x-none" sz="1400" i="1" dirty="0"/>
                  <a:t>: the post-condition bolt shows the verification condition (sequent) for that clause of the post-condition</a:t>
                </a:r>
              </a:p>
            </p:txBody>
          </p:sp>
          <p:sp>
            <p:nvSpPr>
              <p:cNvPr id="13" name="Line 13">
                <a:extLst>
                  <a:ext uri="{FF2B5EF4-FFF2-40B4-BE49-F238E27FC236}">
                    <a16:creationId xmlns:a16="http://schemas.microsoft.com/office/drawing/2014/main" id="{E43433C6-892B-3D0A-FDED-F9C01AF7BA3F}"/>
                  </a:ext>
                </a:extLst>
              </p:cNvPr>
              <p:cNvSpPr>
                <a:spLocks noChangeShapeType="1"/>
              </p:cNvSpPr>
              <p:nvPr/>
            </p:nvSpPr>
            <p:spPr bwMode="auto">
              <a:xfrm flipH="1">
                <a:off x="7159730" y="3108331"/>
                <a:ext cx="239979" cy="1324225"/>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pic>
          <p:nvPicPr>
            <p:cNvPr id="18" name="Picture 17">
              <a:extLst>
                <a:ext uri="{FF2B5EF4-FFF2-40B4-BE49-F238E27FC236}">
                  <a16:creationId xmlns:a16="http://schemas.microsoft.com/office/drawing/2014/main" id="{B3E8D94F-3CF3-3496-695D-CE250A6E4625}"/>
                </a:ext>
              </a:extLst>
            </p:cNvPr>
            <p:cNvPicPr>
              <a:picLocks noChangeAspect="1"/>
            </p:cNvPicPr>
            <p:nvPr/>
          </p:nvPicPr>
          <p:blipFill>
            <a:blip r:embed="rId4"/>
            <a:stretch>
              <a:fillRect/>
            </a:stretch>
          </p:blipFill>
          <p:spPr>
            <a:xfrm>
              <a:off x="5966047" y="3554974"/>
              <a:ext cx="2476500" cy="1651000"/>
            </a:xfrm>
            <a:prstGeom prst="rect">
              <a:avLst/>
            </a:prstGeom>
            <a:ln w="12700">
              <a:solidFill>
                <a:schemeClr val="tx1"/>
              </a:solidFill>
            </a:ln>
            <a:effectLst>
              <a:outerShdw blurRad="50800" dist="38100" dir="2700000" algn="tl" rotWithShape="0">
                <a:prstClr val="black">
                  <a:alpha val="40000"/>
                </a:prstClr>
              </a:outerShdw>
            </a:effectLst>
          </p:spPr>
        </p:pic>
      </p:grpSp>
      <p:grpSp>
        <p:nvGrpSpPr>
          <p:cNvPr id="19" name="Group 10">
            <a:extLst>
              <a:ext uri="{FF2B5EF4-FFF2-40B4-BE49-F238E27FC236}">
                <a16:creationId xmlns:a16="http://schemas.microsoft.com/office/drawing/2014/main" id="{4D3EB856-035E-4AC3-49CD-33B29D8B2EBA}"/>
              </a:ext>
            </a:extLst>
          </p:cNvPr>
          <p:cNvGrpSpPr>
            <a:grpSpLocks/>
          </p:cNvGrpSpPr>
          <p:nvPr/>
        </p:nvGrpSpPr>
        <p:grpSpPr bwMode="auto">
          <a:xfrm>
            <a:off x="7178098" y="3429003"/>
            <a:ext cx="1662557" cy="700168"/>
            <a:chOff x="6573450" y="5088808"/>
            <a:chExt cx="1102307" cy="701871"/>
          </a:xfrm>
        </p:grpSpPr>
        <p:sp>
          <p:nvSpPr>
            <p:cNvPr id="20" name="Text Box 12">
              <a:extLst>
                <a:ext uri="{FF2B5EF4-FFF2-40B4-BE49-F238E27FC236}">
                  <a16:creationId xmlns:a16="http://schemas.microsoft.com/office/drawing/2014/main" id="{B8113702-5A7E-F7D8-F09C-987522B829C5}"/>
                </a:ext>
              </a:extLst>
            </p:cNvPr>
            <p:cNvSpPr txBox="1">
              <a:spLocks noChangeArrowheads="1"/>
            </p:cNvSpPr>
            <p:nvPr/>
          </p:nvSpPr>
          <p:spPr bwMode="auto">
            <a:xfrm>
              <a:off x="6837124" y="5088808"/>
              <a:ext cx="838633"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Pre-condition</a:t>
              </a:r>
            </a:p>
          </p:txBody>
        </p:sp>
        <p:sp>
          <p:nvSpPr>
            <p:cNvPr id="22" name="Line 13">
              <a:extLst>
                <a:ext uri="{FF2B5EF4-FFF2-40B4-BE49-F238E27FC236}">
                  <a16:creationId xmlns:a16="http://schemas.microsoft.com/office/drawing/2014/main" id="{51844110-8A93-C7EA-0314-05DE5650B0B0}"/>
                </a:ext>
              </a:extLst>
            </p:cNvPr>
            <p:cNvSpPr>
              <a:spLocks noChangeShapeType="1"/>
            </p:cNvSpPr>
            <p:nvPr/>
          </p:nvSpPr>
          <p:spPr bwMode="auto">
            <a:xfrm flipH="1">
              <a:off x="6573450" y="5397333"/>
              <a:ext cx="355352" cy="393346"/>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23" name="Group 10">
            <a:extLst>
              <a:ext uri="{FF2B5EF4-FFF2-40B4-BE49-F238E27FC236}">
                <a16:creationId xmlns:a16="http://schemas.microsoft.com/office/drawing/2014/main" id="{CF835CA4-EEA5-D8AE-CEC9-3AA5245B0582}"/>
              </a:ext>
            </a:extLst>
          </p:cNvPr>
          <p:cNvGrpSpPr>
            <a:grpSpLocks/>
          </p:cNvGrpSpPr>
          <p:nvPr/>
        </p:nvGrpSpPr>
        <p:grpSpPr bwMode="auto">
          <a:xfrm>
            <a:off x="7563965" y="4521556"/>
            <a:ext cx="1475539" cy="322557"/>
            <a:chOff x="6697447" y="5073991"/>
            <a:chExt cx="978310" cy="323342"/>
          </a:xfrm>
        </p:grpSpPr>
        <p:sp>
          <p:nvSpPr>
            <p:cNvPr id="24" name="Text Box 12">
              <a:extLst>
                <a:ext uri="{FF2B5EF4-FFF2-40B4-BE49-F238E27FC236}">
                  <a16:creationId xmlns:a16="http://schemas.microsoft.com/office/drawing/2014/main" id="{4525C3EC-1A98-08A1-F124-4F8E49DF71E0}"/>
                </a:ext>
              </a:extLst>
            </p:cNvPr>
            <p:cNvSpPr txBox="1">
              <a:spLocks noChangeArrowheads="1"/>
            </p:cNvSpPr>
            <p:nvPr/>
          </p:nvSpPr>
          <p:spPr bwMode="auto">
            <a:xfrm>
              <a:off x="6837124" y="5088808"/>
              <a:ext cx="838633"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Method body</a:t>
              </a:r>
            </a:p>
          </p:txBody>
        </p:sp>
        <p:sp>
          <p:nvSpPr>
            <p:cNvPr id="29" name="Line 13">
              <a:extLst>
                <a:ext uri="{FF2B5EF4-FFF2-40B4-BE49-F238E27FC236}">
                  <a16:creationId xmlns:a16="http://schemas.microsoft.com/office/drawing/2014/main" id="{042C0B69-3229-FAE4-577C-4C838F11FEB1}"/>
                </a:ext>
              </a:extLst>
            </p:cNvPr>
            <p:cNvSpPr>
              <a:spLocks noChangeShapeType="1"/>
            </p:cNvSpPr>
            <p:nvPr/>
          </p:nvSpPr>
          <p:spPr bwMode="auto">
            <a:xfrm flipH="1" flipV="1">
              <a:off x="6697447" y="5073991"/>
              <a:ext cx="139676" cy="146532"/>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30" name="Group 10">
            <a:extLst>
              <a:ext uri="{FF2B5EF4-FFF2-40B4-BE49-F238E27FC236}">
                <a16:creationId xmlns:a16="http://schemas.microsoft.com/office/drawing/2014/main" id="{4159519E-808D-6108-6322-238AA216ABE2}"/>
              </a:ext>
            </a:extLst>
          </p:cNvPr>
          <p:cNvGrpSpPr>
            <a:grpSpLocks/>
          </p:cNvGrpSpPr>
          <p:nvPr/>
        </p:nvGrpSpPr>
        <p:grpSpPr bwMode="auto">
          <a:xfrm>
            <a:off x="7019122" y="5069853"/>
            <a:ext cx="2020385" cy="307777"/>
            <a:chOff x="6441330" y="5088807"/>
            <a:chExt cx="1339553" cy="308526"/>
          </a:xfrm>
        </p:grpSpPr>
        <p:sp>
          <p:nvSpPr>
            <p:cNvPr id="31" name="Text Box 12">
              <a:extLst>
                <a:ext uri="{FF2B5EF4-FFF2-40B4-BE49-F238E27FC236}">
                  <a16:creationId xmlns:a16="http://schemas.microsoft.com/office/drawing/2014/main" id="{A22991EB-D3E9-A039-E43D-FE67494B6220}"/>
                </a:ext>
              </a:extLst>
            </p:cNvPr>
            <p:cNvSpPr txBox="1">
              <a:spLocks noChangeArrowheads="1"/>
            </p:cNvSpPr>
            <p:nvPr/>
          </p:nvSpPr>
          <p:spPr bwMode="auto">
            <a:xfrm>
              <a:off x="6837124" y="5088807"/>
              <a:ext cx="943759" cy="308526"/>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Post-condition</a:t>
              </a:r>
            </a:p>
          </p:txBody>
        </p:sp>
        <p:sp>
          <p:nvSpPr>
            <p:cNvPr id="32" name="Line 13">
              <a:extLst>
                <a:ext uri="{FF2B5EF4-FFF2-40B4-BE49-F238E27FC236}">
                  <a16:creationId xmlns:a16="http://schemas.microsoft.com/office/drawing/2014/main" id="{D7682113-67FD-AABE-0B66-B550C90D1D24}"/>
                </a:ext>
              </a:extLst>
            </p:cNvPr>
            <p:cNvSpPr>
              <a:spLocks noChangeShapeType="1"/>
            </p:cNvSpPr>
            <p:nvPr/>
          </p:nvSpPr>
          <p:spPr bwMode="auto">
            <a:xfrm flipH="1" flipV="1">
              <a:off x="6441330" y="5088807"/>
              <a:ext cx="395793" cy="131715"/>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3700073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66801A-F46A-272E-F267-9B7C0C68EC0E}"/>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35B6FCCA-32DF-0FEC-3EBD-657FE681ED0B}"/>
              </a:ext>
            </a:extLst>
          </p:cNvPr>
          <p:cNvPicPr>
            <a:picLocks noChangeAspect="1"/>
          </p:cNvPicPr>
          <p:nvPr/>
        </p:nvPicPr>
        <p:blipFill>
          <a:blip r:embed="rId2"/>
          <a:stretch>
            <a:fillRect/>
          </a:stretch>
        </p:blipFill>
        <p:spPr>
          <a:xfrm>
            <a:off x="789261" y="1988551"/>
            <a:ext cx="7772400" cy="3730423"/>
          </a:xfrm>
          <a:prstGeom prst="rect">
            <a:avLst/>
          </a:prstGeom>
        </p:spPr>
      </p:pic>
      <p:sp>
        <p:nvSpPr>
          <p:cNvPr id="2" name="Title 1">
            <a:extLst>
              <a:ext uri="{FF2B5EF4-FFF2-40B4-BE49-F238E27FC236}">
                <a16:creationId xmlns:a16="http://schemas.microsoft.com/office/drawing/2014/main" id="{26B3760C-2834-37DC-FDE1-D2F80E6C1BDE}"/>
              </a:ext>
            </a:extLst>
          </p:cNvPr>
          <p:cNvSpPr>
            <a:spLocks noGrp="1"/>
          </p:cNvSpPr>
          <p:nvPr>
            <p:ph type="title"/>
          </p:nvPr>
        </p:nvSpPr>
        <p:spPr/>
        <p:txBody>
          <a:bodyPr/>
          <a:lstStyle/>
          <a:p>
            <a:r>
              <a:rPr lang="en-US" sz="3600" dirty="0"/>
              <a:t>Client Verification</a:t>
            </a:r>
          </a:p>
        </p:txBody>
      </p:sp>
      <p:sp>
        <p:nvSpPr>
          <p:cNvPr id="3" name="Slide Number Placeholder 2">
            <a:extLst>
              <a:ext uri="{FF2B5EF4-FFF2-40B4-BE49-F238E27FC236}">
                <a16:creationId xmlns:a16="http://schemas.microsoft.com/office/drawing/2014/main" id="{84BB11C9-BC35-9157-E498-5DA597978D8B}"/>
              </a:ext>
            </a:extLst>
          </p:cNvPr>
          <p:cNvSpPr>
            <a:spLocks noGrp="1"/>
          </p:cNvSpPr>
          <p:nvPr>
            <p:ph type="sldNum" sz="quarter" idx="11"/>
          </p:nvPr>
        </p:nvSpPr>
        <p:spPr/>
        <p:txBody>
          <a:bodyPr/>
          <a:lstStyle/>
          <a:p>
            <a:pPr>
              <a:defRPr/>
            </a:pPr>
            <a:fld id="{6E0AA622-F4CE-604D-A669-CD3D12FC535C}" type="slidenum">
              <a:rPr lang="en-US" smtClean="0"/>
              <a:pPr>
                <a:defRPr/>
              </a:pPr>
              <a:t>25</a:t>
            </a:fld>
            <a:endParaRPr lang="en-US"/>
          </a:p>
        </p:txBody>
      </p:sp>
      <p:sp>
        <p:nvSpPr>
          <p:cNvPr id="5" name="Text Box 4">
            <a:extLst>
              <a:ext uri="{FF2B5EF4-FFF2-40B4-BE49-F238E27FC236}">
                <a16:creationId xmlns:a16="http://schemas.microsoft.com/office/drawing/2014/main" id="{6E859EAB-E627-1190-8393-63A274272950}"/>
              </a:ext>
            </a:extLst>
          </p:cNvPr>
          <p:cNvSpPr txBox="1">
            <a:spLocks noChangeArrowheads="1"/>
          </p:cNvSpPr>
          <p:nvPr/>
        </p:nvSpPr>
        <p:spPr bwMode="auto">
          <a:xfrm>
            <a:off x="586580" y="1221401"/>
            <a:ext cx="7462838"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marL="342900" indent="-342900" eaLnBrk="1" hangingPunct="1">
              <a:buAutoNum type="alphaUcParenBoth"/>
            </a:pPr>
            <a:r>
              <a:rPr lang="en-US" altLang="en-US" sz="1600" dirty="0" err="1"/>
              <a:t>Logika</a:t>
            </a:r>
            <a:r>
              <a:rPr lang="en-US" altLang="en-US" sz="1600" dirty="0"/>
              <a:t> checks that that the client satisfies the pre-condition.  </a:t>
            </a:r>
          </a:p>
          <a:p>
            <a:pPr marL="342900" indent="-342900" eaLnBrk="1" hangingPunct="1">
              <a:buAutoNum type="alphaUcParenBoth"/>
            </a:pPr>
            <a:r>
              <a:rPr lang="en-US" altLang="en-US" sz="1600" dirty="0"/>
              <a:t>After the call, the post-condition is added to the client’s fact set. </a:t>
            </a:r>
          </a:p>
        </p:txBody>
      </p:sp>
      <p:pic>
        <p:nvPicPr>
          <p:cNvPr id="28" name="Picture 27">
            <a:extLst>
              <a:ext uri="{FF2B5EF4-FFF2-40B4-BE49-F238E27FC236}">
                <a16:creationId xmlns:a16="http://schemas.microsoft.com/office/drawing/2014/main" id="{E25BD40E-5D1C-88DB-FADC-5848FCD8E38D}"/>
              </a:ext>
            </a:extLst>
          </p:cNvPr>
          <p:cNvPicPr>
            <a:picLocks noChangeAspect="1"/>
          </p:cNvPicPr>
          <p:nvPr/>
        </p:nvPicPr>
        <p:blipFill>
          <a:blip r:embed="rId3"/>
          <a:stretch>
            <a:fillRect/>
          </a:stretch>
        </p:blipFill>
        <p:spPr>
          <a:xfrm>
            <a:off x="792312" y="1969372"/>
            <a:ext cx="2029619" cy="392468"/>
          </a:xfrm>
          <a:prstGeom prst="rect">
            <a:avLst/>
          </a:prstGeom>
        </p:spPr>
      </p:pic>
      <p:sp>
        <p:nvSpPr>
          <p:cNvPr id="7" name="Rectangle 6">
            <a:extLst>
              <a:ext uri="{FF2B5EF4-FFF2-40B4-BE49-F238E27FC236}">
                <a16:creationId xmlns:a16="http://schemas.microsoft.com/office/drawing/2014/main" id="{4B9B2FE5-B9AE-5475-D665-27C635AA1050}"/>
              </a:ext>
            </a:extLst>
          </p:cNvPr>
          <p:cNvSpPr/>
          <p:nvPr/>
        </p:nvSpPr>
        <p:spPr bwMode="auto">
          <a:xfrm>
            <a:off x="990600" y="3403561"/>
            <a:ext cx="233855" cy="254039"/>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11" name="Group 10">
            <a:extLst>
              <a:ext uri="{FF2B5EF4-FFF2-40B4-BE49-F238E27FC236}">
                <a16:creationId xmlns:a16="http://schemas.microsoft.com/office/drawing/2014/main" id="{56D0F86B-45DD-4782-4FB6-83C2EA3C621F}"/>
              </a:ext>
            </a:extLst>
          </p:cNvPr>
          <p:cNvGrpSpPr>
            <a:grpSpLocks/>
          </p:cNvGrpSpPr>
          <p:nvPr/>
        </p:nvGrpSpPr>
        <p:grpSpPr bwMode="auto">
          <a:xfrm>
            <a:off x="187107" y="3656777"/>
            <a:ext cx="3622896" cy="2491831"/>
            <a:chOff x="6742922" y="2957274"/>
            <a:chExt cx="2402049" cy="1975482"/>
          </a:xfrm>
        </p:grpSpPr>
        <p:sp>
          <p:nvSpPr>
            <p:cNvPr id="12" name="Text Box 12">
              <a:extLst>
                <a:ext uri="{FF2B5EF4-FFF2-40B4-BE49-F238E27FC236}">
                  <a16:creationId xmlns:a16="http://schemas.microsoft.com/office/drawing/2014/main" id="{B843DB98-2505-C671-A89B-04FA8482083E}"/>
                </a:ext>
              </a:extLst>
            </p:cNvPr>
            <p:cNvSpPr txBox="1">
              <a:spLocks noChangeArrowheads="1"/>
            </p:cNvSpPr>
            <p:nvPr/>
          </p:nvSpPr>
          <p:spPr bwMode="auto">
            <a:xfrm>
              <a:off x="6742922" y="4517956"/>
              <a:ext cx="2402049" cy="41480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b="1" i="1" dirty="0"/>
                <a:t>Note</a:t>
              </a:r>
              <a:r>
                <a:rPr lang="en-US" altLang="x-none" sz="1400" i="1" dirty="0"/>
                <a:t>: the bolt shows that </a:t>
              </a:r>
              <a:r>
                <a:rPr lang="en-US" altLang="x-none" sz="1400" i="1" dirty="0" err="1"/>
                <a:t>Logika</a:t>
              </a:r>
              <a:r>
                <a:rPr lang="en-US" altLang="x-none" sz="1400" i="1" dirty="0"/>
                <a:t> checks the pre-condition of the called service.</a:t>
              </a:r>
            </a:p>
          </p:txBody>
        </p:sp>
        <p:sp>
          <p:nvSpPr>
            <p:cNvPr id="13" name="Line 13">
              <a:extLst>
                <a:ext uri="{FF2B5EF4-FFF2-40B4-BE49-F238E27FC236}">
                  <a16:creationId xmlns:a16="http://schemas.microsoft.com/office/drawing/2014/main" id="{9C0B0225-E281-B9A4-1782-C2938AD022AA}"/>
                </a:ext>
              </a:extLst>
            </p:cNvPr>
            <p:cNvSpPr>
              <a:spLocks noChangeShapeType="1"/>
            </p:cNvSpPr>
            <p:nvPr/>
          </p:nvSpPr>
          <p:spPr bwMode="auto">
            <a:xfrm flipH="1">
              <a:off x="6957183" y="2957274"/>
              <a:ext cx="368992" cy="1481412"/>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
        <p:nvSpPr>
          <p:cNvPr id="14" name="Text Box 12">
            <a:extLst>
              <a:ext uri="{FF2B5EF4-FFF2-40B4-BE49-F238E27FC236}">
                <a16:creationId xmlns:a16="http://schemas.microsoft.com/office/drawing/2014/main" id="{2FE385A1-0B2B-17E0-305C-153FCB4FA910}"/>
              </a:ext>
            </a:extLst>
          </p:cNvPr>
          <p:cNvSpPr txBox="1">
            <a:spLocks noChangeArrowheads="1"/>
          </p:cNvSpPr>
          <p:nvPr/>
        </p:nvSpPr>
        <p:spPr bwMode="auto">
          <a:xfrm>
            <a:off x="2438400" y="2736050"/>
            <a:ext cx="2000246"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b="1" i="1" dirty="0"/>
              <a:t>V-Prove</a:t>
            </a:r>
            <a:r>
              <a:rPr lang="en-US" altLang="x-none" sz="1400" i="1" dirty="0"/>
              <a:t>: </a:t>
            </a:r>
            <a:r>
              <a:rPr lang="en-US" sz="1400" b="1" dirty="0">
                <a:effectLst/>
                <a:latin typeface="Courier New" panose="02070309020205020404" pitchFamily="49" charset="0"/>
                <a:cs typeface="Courier New" panose="02070309020205020404" pitchFamily="49" charset="0"/>
              </a:rPr>
              <a:t>delta &gt; 0</a:t>
            </a:r>
            <a:endParaRPr lang="en-US" altLang="x-none" sz="1400" b="1" dirty="0">
              <a:latin typeface="Courier New" panose="02070309020205020404" pitchFamily="49" charset="0"/>
              <a:cs typeface="Courier New" panose="02070309020205020404" pitchFamily="49" charset="0"/>
            </a:endParaRPr>
          </a:p>
        </p:txBody>
      </p:sp>
      <p:sp>
        <p:nvSpPr>
          <p:cNvPr id="15" name="Line 13">
            <a:extLst>
              <a:ext uri="{FF2B5EF4-FFF2-40B4-BE49-F238E27FC236}">
                <a16:creationId xmlns:a16="http://schemas.microsoft.com/office/drawing/2014/main" id="{8E5707DA-9173-621E-630D-079EF2EA341D}"/>
              </a:ext>
            </a:extLst>
          </p:cNvPr>
          <p:cNvSpPr>
            <a:spLocks noChangeShapeType="1"/>
          </p:cNvSpPr>
          <p:nvPr/>
        </p:nvSpPr>
        <p:spPr bwMode="auto">
          <a:xfrm flipH="1">
            <a:off x="1503449" y="2951947"/>
            <a:ext cx="934951" cy="392467"/>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nvGrpSpPr>
          <p:cNvPr id="19" name="Group 10">
            <a:extLst>
              <a:ext uri="{FF2B5EF4-FFF2-40B4-BE49-F238E27FC236}">
                <a16:creationId xmlns:a16="http://schemas.microsoft.com/office/drawing/2014/main" id="{55BD1FEE-C2A2-9870-9FB6-5D9631286B0F}"/>
              </a:ext>
            </a:extLst>
          </p:cNvPr>
          <p:cNvGrpSpPr>
            <a:grpSpLocks/>
          </p:cNvGrpSpPr>
          <p:nvPr/>
        </p:nvGrpSpPr>
        <p:grpSpPr bwMode="auto">
          <a:xfrm>
            <a:off x="5369494" y="3751004"/>
            <a:ext cx="2818198" cy="817335"/>
            <a:chOff x="6573450" y="4971356"/>
            <a:chExt cx="1868519" cy="819323"/>
          </a:xfrm>
        </p:grpSpPr>
        <p:sp>
          <p:nvSpPr>
            <p:cNvPr id="20" name="Text Box 12">
              <a:extLst>
                <a:ext uri="{FF2B5EF4-FFF2-40B4-BE49-F238E27FC236}">
                  <a16:creationId xmlns:a16="http://schemas.microsoft.com/office/drawing/2014/main" id="{6DAED68E-717E-548A-5D7C-C5855CD8165E}"/>
                </a:ext>
              </a:extLst>
            </p:cNvPr>
            <p:cNvSpPr txBox="1">
              <a:spLocks noChangeArrowheads="1"/>
            </p:cNvSpPr>
            <p:nvPr/>
          </p:nvSpPr>
          <p:spPr bwMode="auto">
            <a:xfrm>
              <a:off x="6928802" y="4971356"/>
              <a:ext cx="1513167" cy="524493"/>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Client’s fact set at the point of service call</a:t>
              </a:r>
            </a:p>
          </p:txBody>
        </p:sp>
        <p:sp>
          <p:nvSpPr>
            <p:cNvPr id="22" name="Line 13">
              <a:extLst>
                <a:ext uri="{FF2B5EF4-FFF2-40B4-BE49-F238E27FC236}">
                  <a16:creationId xmlns:a16="http://schemas.microsoft.com/office/drawing/2014/main" id="{F2276BA9-B6A3-754F-C998-DA5A42F46116}"/>
                </a:ext>
              </a:extLst>
            </p:cNvPr>
            <p:cNvSpPr>
              <a:spLocks noChangeShapeType="1"/>
            </p:cNvSpPr>
            <p:nvPr/>
          </p:nvSpPr>
          <p:spPr bwMode="auto">
            <a:xfrm flipH="1">
              <a:off x="6573450" y="5397333"/>
              <a:ext cx="355352" cy="393346"/>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23" name="Group 10">
            <a:extLst>
              <a:ext uri="{FF2B5EF4-FFF2-40B4-BE49-F238E27FC236}">
                <a16:creationId xmlns:a16="http://schemas.microsoft.com/office/drawing/2014/main" id="{2BAA4A59-D4C3-A725-95D1-247D449EA9EE}"/>
              </a:ext>
            </a:extLst>
          </p:cNvPr>
          <p:cNvGrpSpPr>
            <a:grpSpLocks/>
          </p:cNvGrpSpPr>
          <p:nvPr/>
        </p:nvGrpSpPr>
        <p:grpSpPr bwMode="auto">
          <a:xfrm>
            <a:off x="5333998" y="4414454"/>
            <a:ext cx="3132690" cy="388035"/>
            <a:chOff x="6268235" y="5007150"/>
            <a:chExt cx="2077032" cy="388979"/>
          </a:xfrm>
        </p:grpSpPr>
        <p:sp>
          <p:nvSpPr>
            <p:cNvPr id="24" name="Text Box 12">
              <a:extLst>
                <a:ext uri="{FF2B5EF4-FFF2-40B4-BE49-F238E27FC236}">
                  <a16:creationId xmlns:a16="http://schemas.microsoft.com/office/drawing/2014/main" id="{4C047B8B-ED2C-82EC-BBBE-A0CF601F030C}"/>
                </a:ext>
              </a:extLst>
            </p:cNvPr>
            <p:cNvSpPr txBox="1">
              <a:spLocks noChangeArrowheads="1"/>
            </p:cNvSpPr>
            <p:nvPr/>
          </p:nvSpPr>
          <p:spPr bwMode="auto">
            <a:xfrm>
              <a:off x="6842924" y="5007150"/>
              <a:ext cx="1502343" cy="308526"/>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Fact for parameter binding</a:t>
              </a:r>
            </a:p>
          </p:txBody>
        </p:sp>
        <p:sp>
          <p:nvSpPr>
            <p:cNvPr id="29" name="Line 13">
              <a:extLst>
                <a:ext uri="{FF2B5EF4-FFF2-40B4-BE49-F238E27FC236}">
                  <a16:creationId xmlns:a16="http://schemas.microsoft.com/office/drawing/2014/main" id="{20F37CB6-A732-B2C4-E938-82E7AE41FC36}"/>
                </a:ext>
              </a:extLst>
            </p:cNvPr>
            <p:cNvSpPr>
              <a:spLocks noChangeShapeType="1"/>
            </p:cNvSpPr>
            <p:nvPr/>
          </p:nvSpPr>
          <p:spPr bwMode="auto">
            <a:xfrm flipH="1">
              <a:off x="6268235" y="5220523"/>
              <a:ext cx="568889" cy="175606"/>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30" name="Group 10">
            <a:extLst>
              <a:ext uri="{FF2B5EF4-FFF2-40B4-BE49-F238E27FC236}">
                <a16:creationId xmlns:a16="http://schemas.microsoft.com/office/drawing/2014/main" id="{09B04C69-0AD7-B12B-4ECB-D5B1F0C3812C}"/>
              </a:ext>
            </a:extLst>
          </p:cNvPr>
          <p:cNvGrpSpPr>
            <a:grpSpLocks/>
          </p:cNvGrpSpPr>
          <p:nvPr/>
        </p:nvGrpSpPr>
        <p:grpSpPr bwMode="auto">
          <a:xfrm>
            <a:off x="5313346" y="5105089"/>
            <a:ext cx="2020385" cy="307777"/>
            <a:chOff x="6441330" y="5088807"/>
            <a:chExt cx="1339553" cy="308526"/>
          </a:xfrm>
        </p:grpSpPr>
        <p:sp>
          <p:nvSpPr>
            <p:cNvPr id="31" name="Text Box 12">
              <a:extLst>
                <a:ext uri="{FF2B5EF4-FFF2-40B4-BE49-F238E27FC236}">
                  <a16:creationId xmlns:a16="http://schemas.microsoft.com/office/drawing/2014/main" id="{7DD2A362-BD40-0BD5-35B3-8937EE85A7C0}"/>
                </a:ext>
              </a:extLst>
            </p:cNvPr>
            <p:cNvSpPr txBox="1">
              <a:spLocks noChangeArrowheads="1"/>
            </p:cNvSpPr>
            <p:nvPr/>
          </p:nvSpPr>
          <p:spPr bwMode="auto">
            <a:xfrm>
              <a:off x="6837124" y="5088807"/>
              <a:ext cx="943759" cy="308526"/>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Pre-condition</a:t>
              </a:r>
            </a:p>
          </p:txBody>
        </p:sp>
        <p:sp>
          <p:nvSpPr>
            <p:cNvPr id="32" name="Line 13">
              <a:extLst>
                <a:ext uri="{FF2B5EF4-FFF2-40B4-BE49-F238E27FC236}">
                  <a16:creationId xmlns:a16="http://schemas.microsoft.com/office/drawing/2014/main" id="{38988580-F841-5598-FEE5-1AAAC98BC763}"/>
                </a:ext>
              </a:extLst>
            </p:cNvPr>
            <p:cNvSpPr>
              <a:spLocks noChangeShapeType="1"/>
            </p:cNvSpPr>
            <p:nvPr/>
          </p:nvSpPr>
          <p:spPr bwMode="auto">
            <a:xfrm flipH="1" flipV="1">
              <a:off x="6441330" y="5088807"/>
              <a:ext cx="395793" cy="131715"/>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2930524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81575-22D6-DACC-9122-4B99B858A627}"/>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78F45282-7DA1-3181-960E-8DA68F3ED743}"/>
              </a:ext>
            </a:extLst>
          </p:cNvPr>
          <p:cNvPicPr>
            <a:picLocks noChangeAspect="1"/>
          </p:cNvPicPr>
          <p:nvPr/>
        </p:nvPicPr>
        <p:blipFill>
          <a:blip r:embed="rId2"/>
          <a:stretch>
            <a:fillRect/>
          </a:stretch>
        </p:blipFill>
        <p:spPr>
          <a:xfrm>
            <a:off x="694288" y="1950664"/>
            <a:ext cx="7772400" cy="3547794"/>
          </a:xfrm>
          <a:prstGeom prst="rect">
            <a:avLst/>
          </a:prstGeom>
        </p:spPr>
      </p:pic>
      <p:sp>
        <p:nvSpPr>
          <p:cNvPr id="2" name="Title 1">
            <a:extLst>
              <a:ext uri="{FF2B5EF4-FFF2-40B4-BE49-F238E27FC236}">
                <a16:creationId xmlns:a16="http://schemas.microsoft.com/office/drawing/2014/main" id="{42693F40-C05E-342D-16AE-02F1F468CC42}"/>
              </a:ext>
            </a:extLst>
          </p:cNvPr>
          <p:cNvSpPr>
            <a:spLocks noGrp="1"/>
          </p:cNvSpPr>
          <p:nvPr>
            <p:ph type="title"/>
          </p:nvPr>
        </p:nvSpPr>
        <p:spPr/>
        <p:txBody>
          <a:bodyPr/>
          <a:lstStyle/>
          <a:p>
            <a:r>
              <a:rPr lang="en-US" sz="3600" dirty="0"/>
              <a:t>Client Verification</a:t>
            </a:r>
          </a:p>
        </p:txBody>
      </p:sp>
      <p:sp>
        <p:nvSpPr>
          <p:cNvPr id="3" name="Slide Number Placeholder 2">
            <a:extLst>
              <a:ext uri="{FF2B5EF4-FFF2-40B4-BE49-F238E27FC236}">
                <a16:creationId xmlns:a16="http://schemas.microsoft.com/office/drawing/2014/main" id="{746B71A9-2BC3-B1DB-44BC-422C82175089}"/>
              </a:ext>
            </a:extLst>
          </p:cNvPr>
          <p:cNvSpPr>
            <a:spLocks noGrp="1"/>
          </p:cNvSpPr>
          <p:nvPr>
            <p:ph type="sldNum" sz="quarter" idx="11"/>
          </p:nvPr>
        </p:nvSpPr>
        <p:spPr/>
        <p:txBody>
          <a:bodyPr/>
          <a:lstStyle/>
          <a:p>
            <a:pPr>
              <a:defRPr/>
            </a:pPr>
            <a:fld id="{6E0AA622-F4CE-604D-A669-CD3D12FC535C}" type="slidenum">
              <a:rPr lang="en-US" smtClean="0"/>
              <a:pPr>
                <a:defRPr/>
              </a:pPr>
              <a:t>26</a:t>
            </a:fld>
            <a:endParaRPr lang="en-US"/>
          </a:p>
        </p:txBody>
      </p:sp>
      <p:sp>
        <p:nvSpPr>
          <p:cNvPr id="5" name="Text Box 4">
            <a:extLst>
              <a:ext uri="{FF2B5EF4-FFF2-40B4-BE49-F238E27FC236}">
                <a16:creationId xmlns:a16="http://schemas.microsoft.com/office/drawing/2014/main" id="{0E2DDA4C-4C01-5B0C-ACA7-8800C3B629E9}"/>
              </a:ext>
            </a:extLst>
          </p:cNvPr>
          <p:cNvSpPr txBox="1">
            <a:spLocks noChangeArrowheads="1"/>
          </p:cNvSpPr>
          <p:nvPr/>
        </p:nvSpPr>
        <p:spPr bwMode="auto">
          <a:xfrm>
            <a:off x="586580" y="1221401"/>
            <a:ext cx="7462838"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marL="342900" indent="-342900" eaLnBrk="1" hangingPunct="1">
              <a:buAutoNum type="alphaUcParenBoth"/>
            </a:pPr>
            <a:r>
              <a:rPr lang="en-US" altLang="en-US" sz="1600" dirty="0" err="1"/>
              <a:t>Logika</a:t>
            </a:r>
            <a:r>
              <a:rPr lang="en-US" altLang="en-US" sz="1600" dirty="0"/>
              <a:t> checks that that the client satisfies the pre-condition.  </a:t>
            </a:r>
          </a:p>
          <a:p>
            <a:pPr marL="342900" indent="-342900" eaLnBrk="1" hangingPunct="1">
              <a:buAutoNum type="alphaUcParenBoth"/>
            </a:pPr>
            <a:r>
              <a:rPr lang="en-US" altLang="en-US" sz="1600" dirty="0"/>
              <a:t>After the call, the post-condition is added to the client’s fact set. </a:t>
            </a:r>
          </a:p>
        </p:txBody>
      </p:sp>
      <p:pic>
        <p:nvPicPr>
          <p:cNvPr id="28" name="Picture 27">
            <a:extLst>
              <a:ext uri="{FF2B5EF4-FFF2-40B4-BE49-F238E27FC236}">
                <a16:creationId xmlns:a16="http://schemas.microsoft.com/office/drawing/2014/main" id="{097F5F7F-4DA3-2148-8554-1DDABF74F4A3}"/>
              </a:ext>
            </a:extLst>
          </p:cNvPr>
          <p:cNvPicPr>
            <a:picLocks noChangeAspect="1"/>
          </p:cNvPicPr>
          <p:nvPr/>
        </p:nvPicPr>
        <p:blipFill>
          <a:blip r:embed="rId3"/>
          <a:stretch>
            <a:fillRect/>
          </a:stretch>
        </p:blipFill>
        <p:spPr>
          <a:xfrm>
            <a:off x="685800" y="1981200"/>
            <a:ext cx="2029619" cy="392468"/>
          </a:xfrm>
          <a:prstGeom prst="rect">
            <a:avLst/>
          </a:prstGeom>
        </p:spPr>
      </p:pic>
      <p:grpSp>
        <p:nvGrpSpPr>
          <p:cNvPr id="25" name="Group 24">
            <a:extLst>
              <a:ext uri="{FF2B5EF4-FFF2-40B4-BE49-F238E27FC236}">
                <a16:creationId xmlns:a16="http://schemas.microsoft.com/office/drawing/2014/main" id="{8E237084-B586-7F65-5558-F0FDBE9C9C4E}"/>
              </a:ext>
            </a:extLst>
          </p:cNvPr>
          <p:cNvGrpSpPr/>
          <p:nvPr/>
        </p:nvGrpSpPr>
        <p:grpSpPr>
          <a:xfrm>
            <a:off x="187107" y="4317961"/>
            <a:ext cx="3622896" cy="1830643"/>
            <a:chOff x="187107" y="4317961"/>
            <a:chExt cx="3622896" cy="1830643"/>
          </a:xfrm>
        </p:grpSpPr>
        <p:sp>
          <p:nvSpPr>
            <p:cNvPr id="7" name="Rectangle 6">
              <a:extLst>
                <a:ext uri="{FF2B5EF4-FFF2-40B4-BE49-F238E27FC236}">
                  <a16:creationId xmlns:a16="http://schemas.microsoft.com/office/drawing/2014/main" id="{190383F8-0058-F671-0CA2-A9147A5B7F16}"/>
                </a:ext>
              </a:extLst>
            </p:cNvPr>
            <p:cNvSpPr/>
            <p:nvPr/>
          </p:nvSpPr>
          <p:spPr bwMode="auto">
            <a:xfrm>
              <a:off x="1213945" y="4317961"/>
              <a:ext cx="233855" cy="254039"/>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11" name="Group 10">
              <a:extLst>
                <a:ext uri="{FF2B5EF4-FFF2-40B4-BE49-F238E27FC236}">
                  <a16:creationId xmlns:a16="http://schemas.microsoft.com/office/drawing/2014/main" id="{73FDAB10-DF7B-923D-A343-89E4D48CFD5B}"/>
                </a:ext>
              </a:extLst>
            </p:cNvPr>
            <p:cNvGrpSpPr>
              <a:grpSpLocks/>
            </p:cNvGrpSpPr>
            <p:nvPr/>
          </p:nvGrpSpPr>
          <p:grpSpPr bwMode="auto">
            <a:xfrm>
              <a:off x="187107" y="4571996"/>
              <a:ext cx="3622896" cy="1576608"/>
              <a:chOff x="6742922" y="3682846"/>
              <a:chExt cx="2402049" cy="1249909"/>
            </a:xfrm>
          </p:grpSpPr>
          <p:sp>
            <p:nvSpPr>
              <p:cNvPr id="12" name="Text Box 12">
                <a:extLst>
                  <a:ext uri="{FF2B5EF4-FFF2-40B4-BE49-F238E27FC236}">
                    <a16:creationId xmlns:a16="http://schemas.microsoft.com/office/drawing/2014/main" id="{009AB900-F81D-EE01-4B7A-265E58018CAF}"/>
                  </a:ext>
                </a:extLst>
              </p:cNvPr>
              <p:cNvSpPr txBox="1">
                <a:spLocks noChangeArrowheads="1"/>
              </p:cNvSpPr>
              <p:nvPr/>
            </p:nvSpPr>
            <p:spPr bwMode="auto">
              <a:xfrm>
                <a:off x="6742922" y="4517955"/>
                <a:ext cx="2402049" cy="41480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b="1" i="1" dirty="0"/>
                  <a:t>Note</a:t>
                </a:r>
                <a:r>
                  <a:rPr lang="en-US" altLang="x-none" sz="1400" i="1" dirty="0"/>
                  <a:t>: the bulb shows that the client’s fact set after the call includes the post-condition</a:t>
                </a:r>
              </a:p>
            </p:txBody>
          </p:sp>
          <p:sp>
            <p:nvSpPr>
              <p:cNvPr id="13" name="Line 13">
                <a:extLst>
                  <a:ext uri="{FF2B5EF4-FFF2-40B4-BE49-F238E27FC236}">
                    <a16:creationId xmlns:a16="http://schemas.microsoft.com/office/drawing/2014/main" id="{D05D797B-E3CE-EB62-1AF5-0FD25B4A37D4}"/>
                  </a:ext>
                </a:extLst>
              </p:cNvPr>
              <p:cNvSpPr>
                <a:spLocks noChangeShapeType="1"/>
              </p:cNvSpPr>
              <p:nvPr/>
            </p:nvSpPr>
            <p:spPr bwMode="auto">
              <a:xfrm flipH="1">
                <a:off x="6985118" y="3682846"/>
                <a:ext cx="492623" cy="83510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dirty="0"/>
              </a:p>
            </p:txBody>
          </p:sp>
        </p:grpSp>
      </p:grpSp>
      <p:sp>
        <p:nvSpPr>
          <p:cNvPr id="14" name="Text Box 12">
            <a:extLst>
              <a:ext uri="{FF2B5EF4-FFF2-40B4-BE49-F238E27FC236}">
                <a16:creationId xmlns:a16="http://schemas.microsoft.com/office/drawing/2014/main" id="{839B8EEF-11C6-3074-5F74-8D973B116498}"/>
              </a:ext>
            </a:extLst>
          </p:cNvPr>
          <p:cNvSpPr txBox="1">
            <a:spLocks noChangeArrowheads="1"/>
          </p:cNvSpPr>
          <p:nvPr/>
        </p:nvSpPr>
        <p:spPr bwMode="auto">
          <a:xfrm>
            <a:off x="3200400" y="3992139"/>
            <a:ext cx="2000246"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b="1" i="1" dirty="0"/>
              <a:t>V-Know</a:t>
            </a:r>
            <a:r>
              <a:rPr lang="en-US" altLang="x-none" sz="1400" i="1" dirty="0"/>
              <a:t>: </a:t>
            </a:r>
            <a:r>
              <a:rPr lang="en-US" altLang="x-none" sz="1400" dirty="0">
                <a:latin typeface="Courier New" panose="02070309020205020404" pitchFamily="49" charset="0"/>
                <a:cs typeface="Courier New" panose="02070309020205020404" pitchFamily="49" charset="0"/>
              </a:rPr>
              <a:t>Res[Z]</a:t>
            </a:r>
            <a:r>
              <a:rPr lang="en-US" sz="1400" dirty="0">
                <a:effectLst/>
                <a:latin typeface="Courier New" panose="02070309020205020404" pitchFamily="49" charset="0"/>
                <a:cs typeface="Courier New" panose="02070309020205020404" pitchFamily="49" charset="0"/>
              </a:rPr>
              <a:t>&gt; 0</a:t>
            </a:r>
            <a:endParaRPr lang="en-US" altLang="x-none" sz="1400" dirty="0">
              <a:latin typeface="Courier New" panose="02070309020205020404" pitchFamily="49" charset="0"/>
              <a:cs typeface="Courier New" panose="02070309020205020404" pitchFamily="49" charset="0"/>
            </a:endParaRPr>
          </a:p>
        </p:txBody>
      </p:sp>
      <p:sp>
        <p:nvSpPr>
          <p:cNvPr id="15" name="Line 13">
            <a:extLst>
              <a:ext uri="{FF2B5EF4-FFF2-40B4-BE49-F238E27FC236}">
                <a16:creationId xmlns:a16="http://schemas.microsoft.com/office/drawing/2014/main" id="{B1989AD1-D1BB-3340-7FA9-E4D1899E28A9}"/>
              </a:ext>
            </a:extLst>
          </p:cNvPr>
          <p:cNvSpPr>
            <a:spLocks noChangeShapeType="1"/>
          </p:cNvSpPr>
          <p:nvPr/>
        </p:nvSpPr>
        <p:spPr bwMode="auto">
          <a:xfrm flipH="1" flipV="1">
            <a:off x="2031592" y="4184013"/>
            <a:ext cx="1168807" cy="6987"/>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nvGrpSpPr>
          <p:cNvPr id="26" name="Group 25">
            <a:extLst>
              <a:ext uri="{FF2B5EF4-FFF2-40B4-BE49-F238E27FC236}">
                <a16:creationId xmlns:a16="http://schemas.microsoft.com/office/drawing/2014/main" id="{FDA25F60-49A2-1134-4B40-B5CB1E201D48}"/>
              </a:ext>
            </a:extLst>
          </p:cNvPr>
          <p:cNvGrpSpPr/>
          <p:nvPr/>
        </p:nvGrpSpPr>
        <p:grpSpPr>
          <a:xfrm>
            <a:off x="6651987" y="2388549"/>
            <a:ext cx="2476246" cy="2604382"/>
            <a:chOff x="6651987" y="2388549"/>
            <a:chExt cx="2476246" cy="2604382"/>
          </a:xfrm>
        </p:grpSpPr>
        <p:pic>
          <p:nvPicPr>
            <p:cNvPr id="8" name="Picture 7">
              <a:extLst>
                <a:ext uri="{FF2B5EF4-FFF2-40B4-BE49-F238E27FC236}">
                  <a16:creationId xmlns:a16="http://schemas.microsoft.com/office/drawing/2014/main" id="{9E8907D3-C16D-CB19-3667-79CDD863DDFB}"/>
                </a:ext>
              </a:extLst>
            </p:cNvPr>
            <p:cNvPicPr>
              <a:picLocks noChangeAspect="1"/>
            </p:cNvPicPr>
            <p:nvPr/>
          </p:nvPicPr>
          <p:blipFill>
            <a:blip r:embed="rId4"/>
            <a:stretch>
              <a:fillRect/>
            </a:stretch>
          </p:blipFill>
          <p:spPr>
            <a:xfrm>
              <a:off x="6651987" y="2388549"/>
              <a:ext cx="1904494" cy="722083"/>
            </a:xfrm>
            <a:prstGeom prst="rect">
              <a:avLst/>
            </a:prstGeom>
            <a:ln w="28575">
              <a:solidFill>
                <a:schemeClr val="tx1"/>
              </a:solidFill>
            </a:ln>
            <a:effectLst>
              <a:outerShdw blurRad="50800" dist="38100" dir="2700000" algn="tl" rotWithShape="0">
                <a:prstClr val="black">
                  <a:alpha val="40000"/>
                </a:prstClr>
              </a:outerShdw>
            </a:effectLst>
          </p:spPr>
        </p:pic>
        <p:sp>
          <p:nvSpPr>
            <p:cNvPr id="10" name="Text Box 12">
              <a:extLst>
                <a:ext uri="{FF2B5EF4-FFF2-40B4-BE49-F238E27FC236}">
                  <a16:creationId xmlns:a16="http://schemas.microsoft.com/office/drawing/2014/main" id="{DFC22055-F5E2-4ECA-7A75-9AD176A2BBFA}"/>
                </a:ext>
              </a:extLst>
            </p:cNvPr>
            <p:cNvSpPr txBox="1">
              <a:spLocks noChangeArrowheads="1"/>
            </p:cNvSpPr>
            <p:nvPr/>
          </p:nvSpPr>
          <p:spPr bwMode="auto">
            <a:xfrm>
              <a:off x="7604235" y="3544471"/>
              <a:ext cx="1523998" cy="138499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Representation of the post-condition is included in the client’s fact set after the call.</a:t>
              </a:r>
            </a:p>
          </p:txBody>
        </p:sp>
        <p:sp>
          <p:nvSpPr>
            <p:cNvPr id="17" name="Line 13">
              <a:extLst>
                <a:ext uri="{FF2B5EF4-FFF2-40B4-BE49-F238E27FC236}">
                  <a16:creationId xmlns:a16="http://schemas.microsoft.com/office/drawing/2014/main" id="{05D1C7B1-6217-894E-55D2-2D5FA61A6D5E}"/>
                </a:ext>
              </a:extLst>
            </p:cNvPr>
            <p:cNvSpPr>
              <a:spLocks noChangeShapeType="1"/>
            </p:cNvSpPr>
            <p:nvPr/>
          </p:nvSpPr>
          <p:spPr bwMode="auto">
            <a:xfrm flipH="1">
              <a:off x="8449710" y="3110632"/>
              <a:ext cx="1" cy="49198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sp>
          <p:nvSpPr>
            <p:cNvPr id="18" name="Line 13">
              <a:extLst>
                <a:ext uri="{FF2B5EF4-FFF2-40B4-BE49-F238E27FC236}">
                  <a16:creationId xmlns:a16="http://schemas.microsoft.com/office/drawing/2014/main" id="{6A931366-9592-A9D1-3EC2-2D01686D2A49}"/>
                </a:ext>
              </a:extLst>
            </p:cNvPr>
            <p:cNvSpPr>
              <a:spLocks noChangeShapeType="1"/>
            </p:cNvSpPr>
            <p:nvPr/>
          </p:nvSpPr>
          <p:spPr bwMode="auto">
            <a:xfrm flipH="1">
              <a:off x="6705599" y="4495800"/>
              <a:ext cx="898635" cy="187434"/>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sp>
          <p:nvSpPr>
            <p:cNvPr id="21" name="Line 13">
              <a:extLst>
                <a:ext uri="{FF2B5EF4-FFF2-40B4-BE49-F238E27FC236}">
                  <a16:creationId xmlns:a16="http://schemas.microsoft.com/office/drawing/2014/main" id="{7BE5AFD1-CB38-6EFA-69BA-1E40CD737EA3}"/>
                </a:ext>
              </a:extLst>
            </p:cNvPr>
            <p:cNvSpPr>
              <a:spLocks noChangeShapeType="1"/>
            </p:cNvSpPr>
            <p:nvPr/>
          </p:nvSpPr>
          <p:spPr bwMode="auto">
            <a:xfrm flipH="1">
              <a:off x="7494176" y="4683234"/>
              <a:ext cx="202023" cy="309697"/>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2257818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E14E5A-7727-47C1-1DB7-BF494E7744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CDDD35-FAD4-FC1B-0B87-3427BCCFB770}"/>
              </a:ext>
            </a:extLst>
          </p:cNvPr>
          <p:cNvSpPr>
            <a:spLocks noGrp="1"/>
          </p:cNvSpPr>
          <p:nvPr>
            <p:ph type="title"/>
          </p:nvPr>
        </p:nvSpPr>
        <p:spPr/>
        <p:txBody>
          <a:bodyPr/>
          <a:lstStyle/>
          <a:p>
            <a:r>
              <a:rPr lang="en-US" sz="3600" dirty="0"/>
              <a:t>Client Verification</a:t>
            </a:r>
          </a:p>
        </p:txBody>
      </p:sp>
      <p:sp>
        <p:nvSpPr>
          <p:cNvPr id="9" name="Content Placeholder 8">
            <a:extLst>
              <a:ext uri="{FF2B5EF4-FFF2-40B4-BE49-F238E27FC236}">
                <a16:creationId xmlns:a16="http://schemas.microsoft.com/office/drawing/2014/main" id="{B5701237-0980-58F4-12D0-BE4DCB3F8F73}"/>
              </a:ext>
            </a:extLst>
          </p:cNvPr>
          <p:cNvSpPr>
            <a:spLocks noGrp="1"/>
          </p:cNvSpPr>
          <p:nvPr>
            <p:ph idx="1"/>
          </p:nvPr>
        </p:nvSpPr>
        <p:spPr>
          <a:xfrm>
            <a:off x="685800" y="4650298"/>
            <a:ext cx="8153400" cy="1750502"/>
          </a:xfrm>
        </p:spPr>
        <p:txBody>
          <a:bodyPr/>
          <a:lstStyle/>
          <a:p>
            <a:r>
              <a:rPr lang="en-US" sz="2400" dirty="0"/>
              <a:t>This approach is known historically as “assume / guarantee” verification</a:t>
            </a:r>
          </a:p>
          <a:p>
            <a:r>
              <a:rPr lang="en-US" sz="2400" dirty="0"/>
              <a:t>It enables verification to scale since services and clients can be verified independently (e.g., in parallel) </a:t>
            </a:r>
          </a:p>
        </p:txBody>
      </p:sp>
      <p:sp>
        <p:nvSpPr>
          <p:cNvPr id="3" name="Slide Number Placeholder 2">
            <a:extLst>
              <a:ext uri="{FF2B5EF4-FFF2-40B4-BE49-F238E27FC236}">
                <a16:creationId xmlns:a16="http://schemas.microsoft.com/office/drawing/2014/main" id="{BD1C67F2-0577-82F8-FFE0-C5B846D34781}"/>
              </a:ext>
            </a:extLst>
          </p:cNvPr>
          <p:cNvSpPr>
            <a:spLocks noGrp="1"/>
          </p:cNvSpPr>
          <p:nvPr>
            <p:ph type="sldNum" sz="quarter" idx="11"/>
          </p:nvPr>
        </p:nvSpPr>
        <p:spPr/>
        <p:txBody>
          <a:bodyPr/>
          <a:lstStyle/>
          <a:p>
            <a:pPr>
              <a:defRPr/>
            </a:pPr>
            <a:fld id="{6E0AA622-F4CE-604D-A669-CD3D12FC535C}" type="slidenum">
              <a:rPr lang="en-US" smtClean="0"/>
              <a:pPr>
                <a:defRPr/>
              </a:pPr>
              <a:t>27</a:t>
            </a:fld>
            <a:endParaRPr lang="en-US"/>
          </a:p>
        </p:txBody>
      </p:sp>
      <p:sp>
        <p:nvSpPr>
          <p:cNvPr id="5" name="Text Box 4">
            <a:extLst>
              <a:ext uri="{FF2B5EF4-FFF2-40B4-BE49-F238E27FC236}">
                <a16:creationId xmlns:a16="http://schemas.microsoft.com/office/drawing/2014/main" id="{386CC552-C865-2AB3-F8E4-89DBE9E0BE86}"/>
              </a:ext>
            </a:extLst>
          </p:cNvPr>
          <p:cNvSpPr txBox="1">
            <a:spLocks noChangeArrowheads="1"/>
          </p:cNvSpPr>
          <p:nvPr/>
        </p:nvSpPr>
        <p:spPr bwMode="auto">
          <a:xfrm>
            <a:off x="586580" y="1221401"/>
            <a:ext cx="7462838" cy="1077218"/>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b="1" dirty="0"/>
              <a:t>Note:</a:t>
            </a:r>
            <a:r>
              <a:rPr lang="en-US" altLang="en-US" sz="1600" dirty="0"/>
              <a:t> The client only knows about what is declared on the service’s method/contract – it’s verification does not take into account the method’s implementation.   This is the view we often take in software engineering: client’s should only depend on what is documented on a service’s API.</a:t>
            </a:r>
          </a:p>
        </p:txBody>
      </p:sp>
      <p:pic>
        <p:nvPicPr>
          <p:cNvPr id="28" name="Picture 27">
            <a:extLst>
              <a:ext uri="{FF2B5EF4-FFF2-40B4-BE49-F238E27FC236}">
                <a16:creationId xmlns:a16="http://schemas.microsoft.com/office/drawing/2014/main" id="{A95F9EB4-9281-A966-2578-B291A8318176}"/>
              </a:ext>
            </a:extLst>
          </p:cNvPr>
          <p:cNvPicPr>
            <a:picLocks noChangeAspect="1"/>
          </p:cNvPicPr>
          <p:nvPr/>
        </p:nvPicPr>
        <p:blipFill>
          <a:blip r:embed="rId2"/>
          <a:stretch>
            <a:fillRect/>
          </a:stretch>
        </p:blipFill>
        <p:spPr>
          <a:xfrm>
            <a:off x="685800" y="2513368"/>
            <a:ext cx="2029619" cy="392468"/>
          </a:xfrm>
          <a:prstGeom prst="rect">
            <a:avLst/>
          </a:prstGeom>
        </p:spPr>
      </p:pic>
      <p:sp>
        <p:nvSpPr>
          <p:cNvPr id="14" name="Text Box 12">
            <a:extLst>
              <a:ext uri="{FF2B5EF4-FFF2-40B4-BE49-F238E27FC236}">
                <a16:creationId xmlns:a16="http://schemas.microsoft.com/office/drawing/2014/main" id="{7F539762-E802-3A67-1A2F-E6C8EE19DC98}"/>
              </a:ext>
            </a:extLst>
          </p:cNvPr>
          <p:cNvSpPr txBox="1">
            <a:spLocks noChangeArrowheads="1"/>
          </p:cNvSpPr>
          <p:nvPr/>
        </p:nvSpPr>
        <p:spPr bwMode="auto">
          <a:xfrm>
            <a:off x="1596693" y="2981690"/>
            <a:ext cx="2000246"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b="1" i="1" dirty="0"/>
              <a:t>V-Know</a:t>
            </a:r>
            <a:r>
              <a:rPr lang="en-US" altLang="x-none" sz="1400" i="1" dirty="0"/>
              <a:t>: </a:t>
            </a:r>
            <a:r>
              <a:rPr lang="en-US" altLang="x-none" sz="1400" dirty="0">
                <a:latin typeface="Courier New" panose="02070309020205020404" pitchFamily="49" charset="0"/>
                <a:cs typeface="Courier New" panose="02070309020205020404" pitchFamily="49" charset="0"/>
              </a:rPr>
              <a:t>Res[Z]</a:t>
            </a:r>
            <a:r>
              <a:rPr lang="en-US" sz="1400" dirty="0">
                <a:effectLst/>
                <a:latin typeface="Courier New" panose="02070309020205020404" pitchFamily="49" charset="0"/>
                <a:cs typeface="Courier New" panose="02070309020205020404" pitchFamily="49" charset="0"/>
              </a:rPr>
              <a:t>&gt; 0</a:t>
            </a:r>
            <a:endParaRPr lang="en-US" altLang="x-none" sz="1400" dirty="0">
              <a:latin typeface="Courier New" panose="02070309020205020404" pitchFamily="49" charset="0"/>
              <a:cs typeface="Courier New" panose="02070309020205020404" pitchFamily="49" charset="0"/>
            </a:endParaRPr>
          </a:p>
        </p:txBody>
      </p:sp>
      <p:grpSp>
        <p:nvGrpSpPr>
          <p:cNvPr id="26" name="Group 25">
            <a:extLst>
              <a:ext uri="{FF2B5EF4-FFF2-40B4-BE49-F238E27FC236}">
                <a16:creationId xmlns:a16="http://schemas.microsoft.com/office/drawing/2014/main" id="{E4A98661-96A3-29E6-49DA-911F99BEC654}"/>
              </a:ext>
            </a:extLst>
          </p:cNvPr>
          <p:cNvGrpSpPr/>
          <p:nvPr/>
        </p:nvGrpSpPr>
        <p:grpSpPr>
          <a:xfrm>
            <a:off x="3962400" y="2559645"/>
            <a:ext cx="3413679" cy="1936155"/>
            <a:chOff x="6090802" y="2388549"/>
            <a:chExt cx="3413679" cy="1936155"/>
          </a:xfrm>
        </p:grpSpPr>
        <p:pic>
          <p:nvPicPr>
            <p:cNvPr id="8" name="Picture 7">
              <a:extLst>
                <a:ext uri="{FF2B5EF4-FFF2-40B4-BE49-F238E27FC236}">
                  <a16:creationId xmlns:a16="http://schemas.microsoft.com/office/drawing/2014/main" id="{7183A55E-D705-A939-17F0-1C21909CF257}"/>
                </a:ext>
              </a:extLst>
            </p:cNvPr>
            <p:cNvPicPr>
              <a:picLocks noChangeAspect="1"/>
            </p:cNvPicPr>
            <p:nvPr/>
          </p:nvPicPr>
          <p:blipFill>
            <a:blip r:embed="rId3"/>
            <a:stretch>
              <a:fillRect/>
            </a:stretch>
          </p:blipFill>
          <p:spPr>
            <a:xfrm>
              <a:off x="6651987" y="2388549"/>
              <a:ext cx="1904494" cy="722083"/>
            </a:xfrm>
            <a:prstGeom prst="rect">
              <a:avLst/>
            </a:prstGeom>
            <a:ln w="28575">
              <a:solidFill>
                <a:schemeClr val="tx1"/>
              </a:solidFill>
            </a:ln>
            <a:effectLst>
              <a:outerShdw blurRad="50800" dist="38100" dir="2700000" algn="tl" rotWithShape="0">
                <a:prstClr val="black">
                  <a:alpha val="40000"/>
                </a:prstClr>
              </a:outerShdw>
            </a:effectLst>
          </p:spPr>
        </p:pic>
        <p:sp>
          <p:nvSpPr>
            <p:cNvPr id="10" name="Text Box 12">
              <a:extLst>
                <a:ext uri="{FF2B5EF4-FFF2-40B4-BE49-F238E27FC236}">
                  <a16:creationId xmlns:a16="http://schemas.microsoft.com/office/drawing/2014/main" id="{B968D095-628C-9002-990E-B6821E42DB56}"/>
                </a:ext>
              </a:extLst>
            </p:cNvPr>
            <p:cNvSpPr txBox="1">
              <a:spLocks noChangeArrowheads="1"/>
            </p:cNvSpPr>
            <p:nvPr/>
          </p:nvSpPr>
          <p:spPr bwMode="auto">
            <a:xfrm>
              <a:off x="6646732" y="3586040"/>
              <a:ext cx="2857749" cy="738664"/>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Fails because the service contract only tells us that the result is greater than the argument. </a:t>
              </a:r>
            </a:p>
          </p:txBody>
        </p:sp>
        <p:sp>
          <p:nvSpPr>
            <p:cNvPr id="17" name="Line 13">
              <a:extLst>
                <a:ext uri="{FF2B5EF4-FFF2-40B4-BE49-F238E27FC236}">
                  <a16:creationId xmlns:a16="http://schemas.microsoft.com/office/drawing/2014/main" id="{09C8E5C7-DBE8-1D46-80FF-EA800D425CA6}"/>
                </a:ext>
              </a:extLst>
            </p:cNvPr>
            <p:cNvSpPr>
              <a:spLocks noChangeShapeType="1"/>
            </p:cNvSpPr>
            <p:nvPr/>
          </p:nvSpPr>
          <p:spPr bwMode="auto">
            <a:xfrm flipH="1">
              <a:off x="8449710" y="3110632"/>
              <a:ext cx="1" cy="49198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sp>
          <p:nvSpPr>
            <p:cNvPr id="18" name="Line 13">
              <a:extLst>
                <a:ext uri="{FF2B5EF4-FFF2-40B4-BE49-F238E27FC236}">
                  <a16:creationId xmlns:a16="http://schemas.microsoft.com/office/drawing/2014/main" id="{A905299C-2E49-A99A-DC0C-98F8E0A6CD15}"/>
                </a:ext>
              </a:extLst>
            </p:cNvPr>
            <p:cNvSpPr>
              <a:spLocks noChangeShapeType="1"/>
            </p:cNvSpPr>
            <p:nvPr/>
          </p:nvSpPr>
          <p:spPr bwMode="auto">
            <a:xfrm flipH="1">
              <a:off x="6090802" y="3807415"/>
              <a:ext cx="555930" cy="152400"/>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pic>
        <p:nvPicPr>
          <p:cNvPr id="6" name="Picture 5">
            <a:extLst>
              <a:ext uri="{FF2B5EF4-FFF2-40B4-BE49-F238E27FC236}">
                <a16:creationId xmlns:a16="http://schemas.microsoft.com/office/drawing/2014/main" id="{E7F31B4E-FE80-C5AC-7118-7DAFA33DEACB}"/>
              </a:ext>
            </a:extLst>
          </p:cNvPr>
          <p:cNvPicPr>
            <a:picLocks noChangeAspect="1"/>
          </p:cNvPicPr>
          <p:nvPr/>
        </p:nvPicPr>
        <p:blipFill>
          <a:blip r:embed="rId4"/>
          <a:stretch>
            <a:fillRect/>
          </a:stretch>
        </p:blipFill>
        <p:spPr>
          <a:xfrm>
            <a:off x="923900" y="3360186"/>
            <a:ext cx="3162300" cy="1003300"/>
          </a:xfrm>
          <a:prstGeom prst="rect">
            <a:avLst/>
          </a:prstGeom>
        </p:spPr>
      </p:pic>
      <p:sp>
        <p:nvSpPr>
          <p:cNvPr id="16" name="TextBox 15">
            <a:extLst>
              <a:ext uri="{FF2B5EF4-FFF2-40B4-BE49-F238E27FC236}">
                <a16:creationId xmlns:a16="http://schemas.microsoft.com/office/drawing/2014/main" id="{EECFA214-EAB5-D678-02EC-1837C89D6B2C}"/>
              </a:ext>
            </a:extLst>
          </p:cNvPr>
          <p:cNvSpPr txBox="1"/>
          <p:nvPr/>
        </p:nvSpPr>
        <p:spPr>
          <a:xfrm>
            <a:off x="421177" y="6367790"/>
            <a:ext cx="8582799" cy="261610"/>
          </a:xfrm>
          <a:prstGeom prst="rect">
            <a:avLst/>
          </a:prstGeom>
          <a:noFill/>
        </p:spPr>
        <p:txBody>
          <a:bodyPr wrap="none" rtlCol="0">
            <a:spAutoFit/>
          </a:bodyPr>
          <a:lstStyle/>
          <a:p>
            <a:r>
              <a:rPr lang="en-US" sz="1100" b="1" i="1" dirty="0"/>
              <a:t>Note</a:t>
            </a:r>
            <a:r>
              <a:rPr lang="en-US" sz="1100" i="1" dirty="0"/>
              <a:t>: </a:t>
            </a:r>
            <a:r>
              <a:rPr lang="en-US" sz="1100" i="1" dirty="0" err="1"/>
              <a:t>Logika</a:t>
            </a:r>
            <a:r>
              <a:rPr lang="en-US" sz="1100" i="1" dirty="0"/>
              <a:t> has an alternate mode where it tunnels down into a method’s body (e.g., when a contract is not declared for the service)</a:t>
            </a:r>
          </a:p>
        </p:txBody>
      </p:sp>
    </p:spTree>
    <p:extLst>
      <p:ext uri="{BB962C8B-B14F-4D97-AF65-F5344CB8AC3E}">
        <p14:creationId xmlns:p14="http://schemas.microsoft.com/office/powerpoint/2010/main" val="3060335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D85793-46E4-96FC-EE5E-A20C75EB1A6B}"/>
            </a:ext>
          </a:extLst>
        </p:cNvPr>
        <p:cNvGrpSpPr/>
        <p:nvPr/>
      </p:nvGrpSpPr>
      <p:grpSpPr>
        <a:xfrm>
          <a:off x="0" y="0"/>
          <a:ext cx="0" cy="0"/>
          <a:chOff x="0" y="0"/>
          <a:chExt cx="0" cy="0"/>
        </a:xfrm>
      </p:grpSpPr>
      <p:sp>
        <p:nvSpPr>
          <p:cNvPr id="39937" name="Footer Placeholder 2">
            <a:extLst>
              <a:ext uri="{FF2B5EF4-FFF2-40B4-BE49-F238E27FC236}">
                <a16:creationId xmlns:a16="http://schemas.microsoft.com/office/drawing/2014/main" id="{0A48BD04-3028-AFCF-0143-76ADF3EE7DD6}"/>
              </a:ext>
            </a:extLst>
          </p:cNvPr>
          <p:cNvSpPr>
            <a:spLocks noGrp="1"/>
          </p:cNvSpPr>
          <p:nvPr>
            <p:ph type="ftr" sz="quarter" idx="10"/>
          </p:nvPr>
        </p:nvSpPr>
        <p:spPr/>
        <p:txBody>
          <a:bodyPr/>
          <a:lstStyle/>
          <a:p>
            <a:pPr>
              <a:defRPr/>
            </a:pPr>
            <a:r>
              <a:rPr lang="en-US">
                <a:latin typeface="Tahoma" pitchFamily="4" charset="0"/>
              </a:rPr>
              <a:t>CIS 301 --- Program Logic - Functions and Procedures</a:t>
            </a:r>
          </a:p>
        </p:txBody>
      </p:sp>
      <p:sp>
        <p:nvSpPr>
          <p:cNvPr id="39939" name="Rectangle 2">
            <a:extLst>
              <a:ext uri="{FF2B5EF4-FFF2-40B4-BE49-F238E27FC236}">
                <a16:creationId xmlns:a16="http://schemas.microsoft.com/office/drawing/2014/main" id="{53AD03CD-30B7-6FB8-0E11-B6EA31D51D33}"/>
              </a:ext>
            </a:extLst>
          </p:cNvPr>
          <p:cNvSpPr>
            <a:spLocks noGrp="1" noChangeArrowheads="1"/>
          </p:cNvSpPr>
          <p:nvPr>
            <p:ph type="title"/>
          </p:nvPr>
        </p:nvSpPr>
        <p:spPr/>
        <p:txBody>
          <a:bodyPr/>
          <a:lstStyle/>
          <a:p>
            <a:r>
              <a:rPr lang="en-US" altLang="x-none"/>
              <a:t>Software Contracts</a:t>
            </a:r>
          </a:p>
        </p:txBody>
      </p:sp>
      <p:sp>
        <p:nvSpPr>
          <p:cNvPr id="39940" name="Text Box 4">
            <a:extLst>
              <a:ext uri="{FF2B5EF4-FFF2-40B4-BE49-F238E27FC236}">
                <a16:creationId xmlns:a16="http://schemas.microsoft.com/office/drawing/2014/main" id="{CC37A901-1D00-FCB8-99A0-A4AADF8D4E41}"/>
              </a:ext>
            </a:extLst>
          </p:cNvPr>
          <p:cNvSpPr txBox="1">
            <a:spLocks noChangeArrowheads="1"/>
          </p:cNvSpPr>
          <p:nvPr/>
        </p:nvSpPr>
        <p:spPr bwMode="auto">
          <a:xfrm>
            <a:off x="771525" y="1341438"/>
            <a:ext cx="11461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a:t>Service</a:t>
            </a:r>
          </a:p>
        </p:txBody>
      </p:sp>
      <p:sp>
        <p:nvSpPr>
          <p:cNvPr id="39941" name="Text Box 5">
            <a:extLst>
              <a:ext uri="{FF2B5EF4-FFF2-40B4-BE49-F238E27FC236}">
                <a16:creationId xmlns:a16="http://schemas.microsoft.com/office/drawing/2014/main" id="{BFA3AADE-33CA-AFE6-394E-E0A8D53B4BEF}"/>
              </a:ext>
            </a:extLst>
          </p:cNvPr>
          <p:cNvSpPr txBox="1">
            <a:spLocks noChangeArrowheads="1"/>
          </p:cNvSpPr>
          <p:nvPr/>
        </p:nvSpPr>
        <p:spPr bwMode="auto">
          <a:xfrm>
            <a:off x="5483225" y="1366838"/>
            <a:ext cx="9382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a:t>Client</a:t>
            </a:r>
          </a:p>
        </p:txBody>
      </p:sp>
      <p:sp>
        <p:nvSpPr>
          <p:cNvPr id="39942" name="Rectangle 7">
            <a:extLst>
              <a:ext uri="{FF2B5EF4-FFF2-40B4-BE49-F238E27FC236}">
                <a16:creationId xmlns:a16="http://schemas.microsoft.com/office/drawing/2014/main" id="{C1532028-1710-FF0F-3A87-E48CCD8C0B54}"/>
              </a:ext>
            </a:extLst>
          </p:cNvPr>
          <p:cNvSpPr>
            <a:spLocks noChangeArrowheads="1"/>
          </p:cNvSpPr>
          <p:nvPr/>
        </p:nvSpPr>
        <p:spPr bwMode="auto">
          <a:xfrm>
            <a:off x="723900" y="1816100"/>
            <a:ext cx="2336800" cy="4203700"/>
          </a:xfrm>
          <a:prstGeom prst="rect">
            <a:avLst/>
          </a:prstGeom>
          <a:solidFill>
            <a:srgbClr val="DEC9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endParaRPr lang="x-none" altLang="x-none"/>
          </a:p>
        </p:txBody>
      </p:sp>
      <p:sp>
        <p:nvSpPr>
          <p:cNvPr id="39943" name="Rectangle 8">
            <a:extLst>
              <a:ext uri="{FF2B5EF4-FFF2-40B4-BE49-F238E27FC236}">
                <a16:creationId xmlns:a16="http://schemas.microsoft.com/office/drawing/2014/main" id="{58E6E02D-67AD-CD23-3E84-BA8D7A805D71}"/>
              </a:ext>
            </a:extLst>
          </p:cNvPr>
          <p:cNvSpPr>
            <a:spLocks noChangeArrowheads="1"/>
          </p:cNvSpPr>
          <p:nvPr/>
        </p:nvSpPr>
        <p:spPr bwMode="auto">
          <a:xfrm>
            <a:off x="5422900" y="1803400"/>
            <a:ext cx="2336800" cy="4203700"/>
          </a:xfrm>
          <a:prstGeom prst="rect">
            <a:avLst/>
          </a:prstGeom>
          <a:solidFill>
            <a:srgbClr val="DEC9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endParaRPr lang="x-none" altLang="x-none"/>
          </a:p>
        </p:txBody>
      </p:sp>
      <p:sp>
        <p:nvSpPr>
          <p:cNvPr id="39944" name="Text Box 9">
            <a:extLst>
              <a:ext uri="{FF2B5EF4-FFF2-40B4-BE49-F238E27FC236}">
                <a16:creationId xmlns:a16="http://schemas.microsoft.com/office/drawing/2014/main" id="{319FD24F-7062-CC3B-99C7-3990E3C344AB}"/>
              </a:ext>
            </a:extLst>
          </p:cNvPr>
          <p:cNvSpPr txBox="1">
            <a:spLocks noChangeArrowheads="1"/>
          </p:cNvSpPr>
          <p:nvPr/>
        </p:nvSpPr>
        <p:spPr bwMode="auto">
          <a:xfrm>
            <a:off x="5013325" y="3716338"/>
            <a:ext cx="29305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i="1"/>
              <a:t>invocation of service</a:t>
            </a:r>
          </a:p>
        </p:txBody>
      </p:sp>
      <p:grpSp>
        <p:nvGrpSpPr>
          <p:cNvPr id="2" name="Group 17">
            <a:extLst>
              <a:ext uri="{FF2B5EF4-FFF2-40B4-BE49-F238E27FC236}">
                <a16:creationId xmlns:a16="http://schemas.microsoft.com/office/drawing/2014/main" id="{63BF86DA-F1C8-528B-90A3-DA90CC3DCF56}"/>
              </a:ext>
            </a:extLst>
          </p:cNvPr>
          <p:cNvGrpSpPr>
            <a:grpSpLocks/>
          </p:cNvGrpSpPr>
          <p:nvPr/>
        </p:nvGrpSpPr>
        <p:grpSpPr bwMode="auto">
          <a:xfrm>
            <a:off x="4660900" y="2692400"/>
            <a:ext cx="3533775" cy="1244600"/>
            <a:chOff x="4660900" y="2692400"/>
            <a:chExt cx="3533775" cy="1244600"/>
          </a:xfrm>
        </p:grpSpPr>
        <p:sp>
          <p:nvSpPr>
            <p:cNvPr id="39969" name="AutoShape 14">
              <a:extLst>
                <a:ext uri="{FF2B5EF4-FFF2-40B4-BE49-F238E27FC236}">
                  <a16:creationId xmlns:a16="http://schemas.microsoft.com/office/drawing/2014/main" id="{49094D84-B2E9-3B3B-18D0-E8D5B19C5717}"/>
                </a:ext>
              </a:extLst>
            </p:cNvPr>
            <p:cNvSpPr>
              <a:spLocks noChangeArrowheads="1"/>
            </p:cNvSpPr>
            <p:nvPr/>
          </p:nvSpPr>
          <p:spPr bwMode="auto">
            <a:xfrm rot="-9779944">
              <a:off x="4660900" y="2692400"/>
              <a:ext cx="1270000" cy="12446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gradFill rotWithShape="0">
              <a:gsLst>
                <a:gs pos="0">
                  <a:srgbClr val="66FF66">
                    <a:alpha val="50000"/>
                  </a:srgbClr>
                </a:gs>
                <a:gs pos="100000">
                  <a:srgbClr val="2F762F">
                    <a:alpha val="64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endParaRPr lang="x-none" altLang="x-none"/>
            </a:p>
          </p:txBody>
        </p:sp>
        <p:sp>
          <p:nvSpPr>
            <p:cNvPr id="39970" name="Text Box 10">
              <a:extLst>
                <a:ext uri="{FF2B5EF4-FFF2-40B4-BE49-F238E27FC236}">
                  <a16:creationId xmlns:a16="http://schemas.microsoft.com/office/drawing/2014/main" id="{EA23CB26-6EBD-E864-5274-45789BBDD4B6}"/>
                </a:ext>
              </a:extLst>
            </p:cNvPr>
            <p:cNvSpPr txBox="1">
              <a:spLocks noChangeArrowheads="1"/>
            </p:cNvSpPr>
            <p:nvPr/>
          </p:nvSpPr>
          <p:spPr bwMode="auto">
            <a:xfrm>
              <a:off x="5800725" y="2789238"/>
              <a:ext cx="2393950"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600"/>
                <a:t>client guarantees that it establishes the pre-condition of the service</a:t>
              </a:r>
            </a:p>
          </p:txBody>
        </p:sp>
      </p:grpSp>
      <p:grpSp>
        <p:nvGrpSpPr>
          <p:cNvPr id="3" name="Group 20">
            <a:extLst>
              <a:ext uri="{FF2B5EF4-FFF2-40B4-BE49-F238E27FC236}">
                <a16:creationId xmlns:a16="http://schemas.microsoft.com/office/drawing/2014/main" id="{FE4357F5-914C-671C-4B3D-9E3321A14FE3}"/>
              </a:ext>
            </a:extLst>
          </p:cNvPr>
          <p:cNvGrpSpPr>
            <a:grpSpLocks/>
          </p:cNvGrpSpPr>
          <p:nvPr/>
        </p:nvGrpSpPr>
        <p:grpSpPr bwMode="auto">
          <a:xfrm>
            <a:off x="4991100" y="4114800"/>
            <a:ext cx="3784600" cy="1270000"/>
            <a:chOff x="4991100" y="4114800"/>
            <a:chExt cx="3267075" cy="1270000"/>
          </a:xfrm>
        </p:grpSpPr>
        <p:sp>
          <p:nvSpPr>
            <p:cNvPr id="39967" name="AutoShape 15">
              <a:extLst>
                <a:ext uri="{FF2B5EF4-FFF2-40B4-BE49-F238E27FC236}">
                  <a16:creationId xmlns:a16="http://schemas.microsoft.com/office/drawing/2014/main" id="{F022836A-2028-CA5C-99AA-2DE1CA20A017}"/>
                </a:ext>
              </a:extLst>
            </p:cNvPr>
            <p:cNvSpPr>
              <a:spLocks noChangeArrowheads="1"/>
            </p:cNvSpPr>
            <p:nvPr/>
          </p:nvSpPr>
          <p:spPr bwMode="auto">
            <a:xfrm rot="4561176">
              <a:off x="4978400" y="4127500"/>
              <a:ext cx="1270000" cy="12446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gradFill rotWithShape="0">
              <a:gsLst>
                <a:gs pos="0">
                  <a:srgbClr val="66FF66">
                    <a:alpha val="50000"/>
                  </a:srgbClr>
                </a:gs>
                <a:gs pos="100000">
                  <a:srgbClr val="2F762F">
                    <a:alpha val="64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endParaRPr lang="x-none" altLang="x-none"/>
            </a:p>
          </p:txBody>
        </p:sp>
        <p:sp>
          <p:nvSpPr>
            <p:cNvPr id="39968" name="Text Box 13">
              <a:extLst>
                <a:ext uri="{FF2B5EF4-FFF2-40B4-BE49-F238E27FC236}">
                  <a16:creationId xmlns:a16="http://schemas.microsoft.com/office/drawing/2014/main" id="{02B5EF80-ADEA-E75A-8F4F-0D2C9BCA4789}"/>
                </a:ext>
              </a:extLst>
            </p:cNvPr>
            <p:cNvSpPr txBox="1">
              <a:spLocks noChangeArrowheads="1"/>
            </p:cNvSpPr>
            <p:nvPr/>
          </p:nvSpPr>
          <p:spPr bwMode="auto">
            <a:xfrm>
              <a:off x="5864225" y="4173538"/>
              <a:ext cx="239395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600"/>
                <a:t>client can assume / rely on the fact that the service post-condition holds</a:t>
              </a:r>
            </a:p>
          </p:txBody>
        </p:sp>
      </p:grpSp>
      <p:grpSp>
        <p:nvGrpSpPr>
          <p:cNvPr id="4" name="Group 18">
            <a:extLst>
              <a:ext uri="{FF2B5EF4-FFF2-40B4-BE49-F238E27FC236}">
                <a16:creationId xmlns:a16="http://schemas.microsoft.com/office/drawing/2014/main" id="{AC382242-F4F7-49DE-27B9-F4E6882CAF4F}"/>
              </a:ext>
            </a:extLst>
          </p:cNvPr>
          <p:cNvGrpSpPr>
            <a:grpSpLocks/>
          </p:cNvGrpSpPr>
          <p:nvPr/>
        </p:nvGrpSpPr>
        <p:grpSpPr bwMode="auto">
          <a:xfrm>
            <a:off x="1292225" y="1963738"/>
            <a:ext cx="2711450" cy="1300162"/>
            <a:chOff x="1292225" y="1963738"/>
            <a:chExt cx="2711450" cy="1300162"/>
          </a:xfrm>
        </p:grpSpPr>
        <p:sp>
          <p:nvSpPr>
            <p:cNvPr id="449552" name="AutoShape 16">
              <a:extLst>
                <a:ext uri="{FF2B5EF4-FFF2-40B4-BE49-F238E27FC236}">
                  <a16:creationId xmlns:a16="http://schemas.microsoft.com/office/drawing/2014/main" id="{20BD8974-C353-4DCA-EFA2-03C83DDFE0B1}"/>
                </a:ext>
              </a:extLst>
            </p:cNvPr>
            <p:cNvSpPr>
              <a:spLocks noChangeArrowheads="1"/>
            </p:cNvSpPr>
            <p:nvPr/>
          </p:nvSpPr>
          <p:spPr bwMode="auto">
            <a:xfrm rot="7743933" flipV="1">
              <a:off x="1739900" y="2006600"/>
              <a:ext cx="1270000" cy="1244600"/>
            </a:xfrm>
            <a:custGeom>
              <a:avLst/>
              <a:gdLst>
                <a:gd name="G0" fmla="+- 15126 0 0"/>
                <a:gd name="G1" fmla="+- 2912 0 0"/>
                <a:gd name="G2" fmla="+- 12158 0 2912"/>
                <a:gd name="G3" fmla="+- G2 0 2912"/>
                <a:gd name="G4" fmla="*/ G3 32768 32059"/>
                <a:gd name="G5" fmla="*/ G4 1 2"/>
                <a:gd name="G6" fmla="+- 21600 0 15126"/>
                <a:gd name="G7" fmla="*/ G6 2912 6079"/>
                <a:gd name="G8" fmla="+- G7 15126 0"/>
                <a:gd name="T0" fmla="*/ 15126 w 21600"/>
                <a:gd name="T1" fmla="*/ 0 h 21600"/>
                <a:gd name="T2" fmla="*/ 15126 w 21600"/>
                <a:gd name="T3" fmla="*/ 12158 h 21600"/>
                <a:gd name="T4" fmla="*/ 3237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gradFill rotWithShape="0">
              <a:gsLst>
                <a:gs pos="0">
                  <a:schemeClr val="accent2">
                    <a:alpha val="50000"/>
                  </a:schemeClr>
                </a:gs>
                <a:gs pos="100000">
                  <a:schemeClr val="accent2">
                    <a:gamma/>
                    <a:shade val="46275"/>
                    <a:invGamma/>
                    <a:alpha val="64000"/>
                  </a:schemeClr>
                </a:gs>
              </a:gsLst>
              <a:lin ang="5400000" scaled="1"/>
            </a:gradFill>
            <a:ln w="9525">
              <a:noFill/>
              <a:miter lim="800000"/>
              <a:headEnd/>
              <a:tailEnd/>
            </a:ln>
            <a:effectLst/>
          </p:spPr>
          <p:txBody>
            <a:bodyPr wrap="none" anchor="ctr"/>
            <a:lstStyle/>
            <a:p>
              <a:pPr eaLnBrk="1" hangingPunct="1">
                <a:defRPr/>
              </a:pPr>
              <a:endParaRPr lang="en-US">
                <a:ea typeface="+mn-ea"/>
              </a:endParaRPr>
            </a:p>
          </p:txBody>
        </p:sp>
        <p:sp>
          <p:nvSpPr>
            <p:cNvPr id="39966" name="Text Box 11">
              <a:extLst>
                <a:ext uri="{FF2B5EF4-FFF2-40B4-BE49-F238E27FC236}">
                  <a16:creationId xmlns:a16="http://schemas.microsoft.com/office/drawing/2014/main" id="{4C1D4CC2-86CD-68C3-784D-68B67FD2A071}"/>
                </a:ext>
              </a:extLst>
            </p:cNvPr>
            <p:cNvSpPr txBox="1">
              <a:spLocks noChangeArrowheads="1"/>
            </p:cNvSpPr>
            <p:nvPr/>
          </p:nvSpPr>
          <p:spPr bwMode="auto">
            <a:xfrm>
              <a:off x="1292225" y="1963738"/>
              <a:ext cx="271145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600" dirty="0"/>
                <a:t>service can assume / rely on the fact that the pre-condition holds</a:t>
              </a:r>
            </a:p>
          </p:txBody>
        </p:sp>
      </p:grpSp>
      <p:grpSp>
        <p:nvGrpSpPr>
          <p:cNvPr id="5" name="Group 19">
            <a:extLst>
              <a:ext uri="{FF2B5EF4-FFF2-40B4-BE49-F238E27FC236}">
                <a16:creationId xmlns:a16="http://schemas.microsoft.com/office/drawing/2014/main" id="{33C269A2-CA47-9629-0EE9-A767FA253079}"/>
              </a:ext>
            </a:extLst>
          </p:cNvPr>
          <p:cNvGrpSpPr>
            <a:grpSpLocks/>
          </p:cNvGrpSpPr>
          <p:nvPr/>
        </p:nvGrpSpPr>
        <p:grpSpPr bwMode="auto">
          <a:xfrm>
            <a:off x="1343025" y="4610100"/>
            <a:ext cx="2393950" cy="1244600"/>
            <a:chOff x="1343025" y="4610100"/>
            <a:chExt cx="2393950" cy="1244600"/>
          </a:xfrm>
        </p:grpSpPr>
        <p:sp>
          <p:nvSpPr>
            <p:cNvPr id="449553" name="AutoShape 17">
              <a:extLst>
                <a:ext uri="{FF2B5EF4-FFF2-40B4-BE49-F238E27FC236}">
                  <a16:creationId xmlns:a16="http://schemas.microsoft.com/office/drawing/2014/main" id="{C8E7167E-D049-09D9-9650-337FBC0BFE93}"/>
                </a:ext>
              </a:extLst>
            </p:cNvPr>
            <p:cNvSpPr>
              <a:spLocks noChangeArrowheads="1"/>
            </p:cNvSpPr>
            <p:nvPr/>
          </p:nvSpPr>
          <p:spPr bwMode="auto">
            <a:xfrm rot="19392495" flipV="1">
              <a:off x="2463800" y="4610100"/>
              <a:ext cx="1270000" cy="1244600"/>
            </a:xfrm>
            <a:custGeom>
              <a:avLst/>
              <a:gdLst>
                <a:gd name="G0" fmla="+- 15126 0 0"/>
                <a:gd name="G1" fmla="+- 2912 0 0"/>
                <a:gd name="G2" fmla="+- 12158 0 2912"/>
                <a:gd name="G3" fmla="+- G2 0 2912"/>
                <a:gd name="G4" fmla="*/ G3 32768 32059"/>
                <a:gd name="G5" fmla="*/ G4 1 2"/>
                <a:gd name="G6" fmla="+- 21600 0 15126"/>
                <a:gd name="G7" fmla="*/ G6 2912 6079"/>
                <a:gd name="G8" fmla="+- G7 15126 0"/>
                <a:gd name="T0" fmla="*/ 15126 w 21600"/>
                <a:gd name="T1" fmla="*/ 0 h 21600"/>
                <a:gd name="T2" fmla="*/ 15126 w 21600"/>
                <a:gd name="T3" fmla="*/ 12158 h 21600"/>
                <a:gd name="T4" fmla="*/ 3237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gradFill rotWithShape="0">
              <a:gsLst>
                <a:gs pos="0">
                  <a:schemeClr val="accent2">
                    <a:alpha val="50000"/>
                  </a:schemeClr>
                </a:gs>
                <a:gs pos="100000">
                  <a:schemeClr val="accent2">
                    <a:gamma/>
                    <a:shade val="46275"/>
                    <a:invGamma/>
                    <a:alpha val="64000"/>
                  </a:schemeClr>
                </a:gs>
              </a:gsLst>
              <a:lin ang="5400000" scaled="1"/>
            </a:gradFill>
            <a:ln w="9525">
              <a:noFill/>
              <a:miter lim="800000"/>
              <a:headEnd/>
              <a:tailEnd/>
            </a:ln>
            <a:effectLst/>
          </p:spPr>
          <p:txBody>
            <a:bodyPr wrap="none" anchor="ctr"/>
            <a:lstStyle/>
            <a:p>
              <a:pPr eaLnBrk="1" hangingPunct="1">
                <a:defRPr/>
              </a:pPr>
              <a:endParaRPr lang="en-US">
                <a:ea typeface="+mn-ea"/>
              </a:endParaRPr>
            </a:p>
          </p:txBody>
        </p:sp>
        <p:sp>
          <p:nvSpPr>
            <p:cNvPr id="39964" name="Text Box 12">
              <a:extLst>
                <a:ext uri="{FF2B5EF4-FFF2-40B4-BE49-F238E27FC236}">
                  <a16:creationId xmlns:a16="http://schemas.microsoft.com/office/drawing/2014/main" id="{4DB85669-C14A-91E3-535B-B3F05E493FAD}"/>
                </a:ext>
              </a:extLst>
            </p:cNvPr>
            <p:cNvSpPr txBox="1">
              <a:spLocks noChangeArrowheads="1"/>
            </p:cNvSpPr>
            <p:nvPr/>
          </p:nvSpPr>
          <p:spPr bwMode="auto">
            <a:xfrm>
              <a:off x="1343025" y="5253038"/>
              <a:ext cx="2393950"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600"/>
                <a:t>service guarantees that the post-condition holds</a:t>
              </a:r>
            </a:p>
          </p:txBody>
        </p:sp>
      </p:grpSp>
      <p:grpSp>
        <p:nvGrpSpPr>
          <p:cNvPr id="6" name="Group 12">
            <a:extLst>
              <a:ext uri="{FF2B5EF4-FFF2-40B4-BE49-F238E27FC236}">
                <a16:creationId xmlns:a16="http://schemas.microsoft.com/office/drawing/2014/main" id="{55179D0F-EFA0-377F-5793-5AABA7A29409}"/>
              </a:ext>
            </a:extLst>
          </p:cNvPr>
          <p:cNvGrpSpPr>
            <a:grpSpLocks/>
          </p:cNvGrpSpPr>
          <p:nvPr/>
        </p:nvGrpSpPr>
        <p:grpSpPr bwMode="auto">
          <a:xfrm>
            <a:off x="6388100" y="1926991"/>
            <a:ext cx="2565400" cy="828913"/>
            <a:chOff x="3520534" y="3107538"/>
            <a:chExt cx="3237379" cy="829462"/>
          </a:xfrm>
        </p:grpSpPr>
        <p:sp>
          <p:nvSpPr>
            <p:cNvPr id="23" name="Text Box 12">
              <a:extLst>
                <a:ext uri="{FF2B5EF4-FFF2-40B4-BE49-F238E27FC236}">
                  <a16:creationId xmlns:a16="http://schemas.microsoft.com/office/drawing/2014/main" id="{F3381E75-2A87-9E7C-1DCE-7457EE628629}"/>
                </a:ext>
              </a:extLst>
            </p:cNvPr>
            <p:cNvSpPr txBox="1">
              <a:spLocks noChangeArrowheads="1"/>
            </p:cNvSpPr>
            <p:nvPr/>
          </p:nvSpPr>
          <p:spPr bwMode="auto">
            <a:xfrm>
              <a:off x="4768608" y="3107538"/>
              <a:ext cx="1989305" cy="739153"/>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400" b="1" dirty="0"/>
                <a:t>V-Prove</a:t>
              </a:r>
              <a:r>
                <a:rPr lang="en-US" altLang="x-none" sz="1400" dirty="0"/>
                <a:t>: Must prove that pre-condition holds</a:t>
              </a:r>
              <a:endParaRPr lang="en-US" altLang="x-none" sz="1400" i="1" dirty="0"/>
            </a:p>
          </p:txBody>
        </p:sp>
        <p:sp>
          <p:nvSpPr>
            <p:cNvPr id="39962" name="Line 13">
              <a:extLst>
                <a:ext uri="{FF2B5EF4-FFF2-40B4-BE49-F238E27FC236}">
                  <a16:creationId xmlns:a16="http://schemas.microsoft.com/office/drawing/2014/main" id="{CBC59661-28E6-8BF8-21CB-266B77C7C14F}"/>
                </a:ext>
              </a:extLst>
            </p:cNvPr>
            <p:cNvSpPr>
              <a:spLocks noChangeShapeType="1"/>
            </p:cNvSpPr>
            <p:nvPr/>
          </p:nvSpPr>
          <p:spPr bwMode="auto">
            <a:xfrm flipH="1">
              <a:off x="3520534" y="3479791"/>
              <a:ext cx="1202490" cy="45720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grpSp>
      <p:grpSp>
        <p:nvGrpSpPr>
          <p:cNvPr id="7" name="Group 12">
            <a:extLst>
              <a:ext uri="{FF2B5EF4-FFF2-40B4-BE49-F238E27FC236}">
                <a16:creationId xmlns:a16="http://schemas.microsoft.com/office/drawing/2014/main" id="{BFB464C5-8180-9AA3-6104-9AEA0DE72FDD}"/>
              </a:ext>
            </a:extLst>
          </p:cNvPr>
          <p:cNvGrpSpPr>
            <a:grpSpLocks/>
          </p:cNvGrpSpPr>
          <p:nvPr/>
        </p:nvGrpSpPr>
        <p:grpSpPr bwMode="auto">
          <a:xfrm>
            <a:off x="2628900" y="1228490"/>
            <a:ext cx="2565400" cy="828913"/>
            <a:chOff x="3520534" y="3107539"/>
            <a:chExt cx="3237379" cy="829461"/>
          </a:xfrm>
        </p:grpSpPr>
        <p:sp>
          <p:nvSpPr>
            <p:cNvPr id="26" name="Text Box 12">
              <a:extLst>
                <a:ext uri="{FF2B5EF4-FFF2-40B4-BE49-F238E27FC236}">
                  <a16:creationId xmlns:a16="http://schemas.microsoft.com/office/drawing/2014/main" id="{1B2A28B2-E5F9-F639-48F8-9B48EE92A343}"/>
                </a:ext>
              </a:extLst>
            </p:cNvPr>
            <p:cNvSpPr txBox="1">
              <a:spLocks noChangeArrowheads="1"/>
            </p:cNvSpPr>
            <p:nvPr/>
          </p:nvSpPr>
          <p:spPr bwMode="auto">
            <a:xfrm>
              <a:off x="4768608" y="3107539"/>
              <a:ext cx="1989305" cy="739153"/>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400" b="1" dirty="0"/>
                <a:t>V-Know</a:t>
              </a:r>
              <a:r>
                <a:rPr lang="en-US" altLang="x-none" sz="1400" dirty="0"/>
                <a:t>:</a:t>
              </a:r>
            </a:p>
            <a:p>
              <a:pPr eaLnBrk="1" hangingPunct="1"/>
              <a:r>
                <a:rPr lang="en-US" altLang="x-none" sz="1400" i="1" dirty="0"/>
                <a:t>Pre-condition added to fact set</a:t>
              </a:r>
            </a:p>
          </p:txBody>
        </p:sp>
        <p:sp>
          <p:nvSpPr>
            <p:cNvPr id="39960" name="Line 13">
              <a:extLst>
                <a:ext uri="{FF2B5EF4-FFF2-40B4-BE49-F238E27FC236}">
                  <a16:creationId xmlns:a16="http://schemas.microsoft.com/office/drawing/2014/main" id="{2E6ED711-767F-24A5-3F81-632FD5454301}"/>
                </a:ext>
              </a:extLst>
            </p:cNvPr>
            <p:cNvSpPr>
              <a:spLocks noChangeShapeType="1"/>
            </p:cNvSpPr>
            <p:nvPr/>
          </p:nvSpPr>
          <p:spPr bwMode="auto">
            <a:xfrm flipH="1">
              <a:off x="3520534" y="3479791"/>
              <a:ext cx="1202490" cy="45720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grpSp>
      <p:grpSp>
        <p:nvGrpSpPr>
          <p:cNvPr id="8" name="Group 12">
            <a:extLst>
              <a:ext uri="{FF2B5EF4-FFF2-40B4-BE49-F238E27FC236}">
                <a16:creationId xmlns:a16="http://schemas.microsoft.com/office/drawing/2014/main" id="{D7C2A6BE-6955-5AC3-A49B-DEA638E61656}"/>
              </a:ext>
            </a:extLst>
          </p:cNvPr>
          <p:cNvGrpSpPr>
            <a:grpSpLocks/>
          </p:cNvGrpSpPr>
          <p:nvPr/>
        </p:nvGrpSpPr>
        <p:grpSpPr bwMode="auto">
          <a:xfrm>
            <a:off x="2514600" y="5575297"/>
            <a:ext cx="2286000" cy="1001950"/>
            <a:chOff x="3873120" y="2844778"/>
            <a:chExt cx="2884793" cy="1002496"/>
          </a:xfrm>
        </p:grpSpPr>
        <p:sp>
          <p:nvSpPr>
            <p:cNvPr id="29" name="Text Box 12">
              <a:extLst>
                <a:ext uri="{FF2B5EF4-FFF2-40B4-BE49-F238E27FC236}">
                  <a16:creationId xmlns:a16="http://schemas.microsoft.com/office/drawing/2014/main" id="{8BF3DB67-0204-B5F4-4256-9AF9928391D6}"/>
                </a:ext>
              </a:extLst>
            </p:cNvPr>
            <p:cNvSpPr txBox="1">
              <a:spLocks noChangeArrowheads="1"/>
            </p:cNvSpPr>
            <p:nvPr/>
          </p:nvSpPr>
          <p:spPr bwMode="auto">
            <a:xfrm>
              <a:off x="4768608" y="3108207"/>
              <a:ext cx="1989305" cy="739067"/>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400" b="1" dirty="0"/>
                <a:t>V-Prove</a:t>
              </a:r>
              <a:r>
                <a:rPr lang="en-US" altLang="x-none" sz="1400" dirty="0"/>
                <a:t>: Must prove that post-condition holds</a:t>
              </a:r>
              <a:endParaRPr lang="en-US" altLang="x-none" sz="1400" i="1" dirty="0"/>
            </a:p>
          </p:txBody>
        </p:sp>
        <p:sp>
          <p:nvSpPr>
            <p:cNvPr id="39958" name="Line 13">
              <a:extLst>
                <a:ext uri="{FF2B5EF4-FFF2-40B4-BE49-F238E27FC236}">
                  <a16:creationId xmlns:a16="http://schemas.microsoft.com/office/drawing/2014/main" id="{C7F8E8C3-8AE5-731A-3D3A-8D53828E01C5}"/>
                </a:ext>
              </a:extLst>
            </p:cNvPr>
            <p:cNvSpPr>
              <a:spLocks noChangeShapeType="1"/>
            </p:cNvSpPr>
            <p:nvPr/>
          </p:nvSpPr>
          <p:spPr bwMode="auto">
            <a:xfrm flipH="1" flipV="1">
              <a:off x="3873120" y="2844778"/>
              <a:ext cx="849904" cy="635013"/>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grpSp>
      <p:grpSp>
        <p:nvGrpSpPr>
          <p:cNvPr id="9" name="Group 12">
            <a:extLst>
              <a:ext uri="{FF2B5EF4-FFF2-40B4-BE49-F238E27FC236}">
                <a16:creationId xmlns:a16="http://schemas.microsoft.com/office/drawing/2014/main" id="{11A6B74F-1978-2367-FB26-C527B7CF63AF}"/>
              </a:ext>
            </a:extLst>
          </p:cNvPr>
          <p:cNvGrpSpPr>
            <a:grpSpLocks/>
          </p:cNvGrpSpPr>
          <p:nvPr/>
        </p:nvGrpSpPr>
        <p:grpSpPr bwMode="auto">
          <a:xfrm>
            <a:off x="7046913" y="4508500"/>
            <a:ext cx="1576387" cy="2010014"/>
            <a:chOff x="3822149" y="1854157"/>
            <a:chExt cx="1990192" cy="2010793"/>
          </a:xfrm>
        </p:grpSpPr>
        <p:sp>
          <p:nvSpPr>
            <p:cNvPr id="32" name="Text Box 12">
              <a:extLst>
                <a:ext uri="{FF2B5EF4-FFF2-40B4-BE49-F238E27FC236}">
                  <a16:creationId xmlns:a16="http://schemas.microsoft.com/office/drawing/2014/main" id="{C9BC6611-FDEE-DDE4-CCCA-51F6838AFBB6}"/>
                </a:ext>
              </a:extLst>
            </p:cNvPr>
            <p:cNvSpPr txBox="1">
              <a:spLocks noChangeArrowheads="1"/>
            </p:cNvSpPr>
            <p:nvPr/>
          </p:nvSpPr>
          <p:spPr bwMode="auto">
            <a:xfrm>
              <a:off x="3822149" y="3126000"/>
              <a:ext cx="1990192" cy="738950"/>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400" b="1" dirty="0"/>
                <a:t>V-Know</a:t>
              </a:r>
              <a:r>
                <a:rPr lang="en-US" altLang="x-none" sz="1400" dirty="0"/>
                <a:t>: Post-condition added to the fact set</a:t>
              </a:r>
              <a:endParaRPr lang="en-US" altLang="x-none" sz="1400" i="1" dirty="0"/>
            </a:p>
          </p:txBody>
        </p:sp>
        <p:sp>
          <p:nvSpPr>
            <p:cNvPr id="39956" name="Line 13">
              <a:extLst>
                <a:ext uri="{FF2B5EF4-FFF2-40B4-BE49-F238E27FC236}">
                  <a16:creationId xmlns:a16="http://schemas.microsoft.com/office/drawing/2014/main" id="{C90E14E5-EEF0-2961-4D77-8228B1460927}"/>
                </a:ext>
              </a:extLst>
            </p:cNvPr>
            <p:cNvSpPr>
              <a:spLocks noChangeShapeType="1"/>
            </p:cNvSpPr>
            <p:nvPr/>
          </p:nvSpPr>
          <p:spPr bwMode="auto">
            <a:xfrm flipH="1" flipV="1">
              <a:off x="4530211" y="1854157"/>
              <a:ext cx="705665" cy="1308126"/>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grpSp>
      <p:pic>
        <p:nvPicPr>
          <p:cNvPr id="39954" name="Picture 39">
            <a:extLst>
              <a:ext uri="{FF2B5EF4-FFF2-40B4-BE49-F238E27FC236}">
                <a16:creationId xmlns:a16="http://schemas.microsoft.com/office/drawing/2014/main" id="{60E17BC4-DA42-88AA-CAF0-ABE20E9C13E1}"/>
              </a:ext>
            </a:extLst>
          </p:cNvPr>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8382000" y="50800"/>
            <a:ext cx="6985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161696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51B1DD-1BB5-53A7-1A39-BEF54BC197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AC18F1-C6FA-AD6C-13FE-8F88DC6D4E91}"/>
              </a:ext>
            </a:extLst>
          </p:cNvPr>
          <p:cNvSpPr>
            <a:spLocks noGrp="1"/>
          </p:cNvSpPr>
          <p:nvPr>
            <p:ph type="title"/>
          </p:nvPr>
        </p:nvSpPr>
        <p:spPr/>
        <p:txBody>
          <a:bodyPr/>
          <a:lstStyle/>
          <a:p>
            <a:r>
              <a:rPr lang="en-US" sz="3600" dirty="0"/>
              <a:t>Dealing with Non-local Variables</a:t>
            </a:r>
          </a:p>
        </p:txBody>
      </p:sp>
      <p:sp>
        <p:nvSpPr>
          <p:cNvPr id="3" name="Slide Number Placeholder 2">
            <a:extLst>
              <a:ext uri="{FF2B5EF4-FFF2-40B4-BE49-F238E27FC236}">
                <a16:creationId xmlns:a16="http://schemas.microsoft.com/office/drawing/2014/main" id="{63B5C325-4FAC-8582-5EFC-11E1D3FCA377}"/>
              </a:ext>
            </a:extLst>
          </p:cNvPr>
          <p:cNvSpPr>
            <a:spLocks noGrp="1"/>
          </p:cNvSpPr>
          <p:nvPr>
            <p:ph type="sldNum" sz="quarter" idx="11"/>
          </p:nvPr>
        </p:nvSpPr>
        <p:spPr/>
        <p:txBody>
          <a:bodyPr/>
          <a:lstStyle/>
          <a:p>
            <a:pPr>
              <a:defRPr/>
            </a:pPr>
            <a:fld id="{6E0AA622-F4CE-604D-A669-CD3D12FC535C}" type="slidenum">
              <a:rPr lang="en-US" smtClean="0"/>
              <a:pPr>
                <a:defRPr/>
              </a:pPr>
              <a:t>29</a:t>
            </a:fld>
            <a:endParaRPr lang="en-US"/>
          </a:p>
        </p:txBody>
      </p:sp>
      <p:pic>
        <p:nvPicPr>
          <p:cNvPr id="6" name="Picture 5">
            <a:extLst>
              <a:ext uri="{FF2B5EF4-FFF2-40B4-BE49-F238E27FC236}">
                <a16:creationId xmlns:a16="http://schemas.microsoft.com/office/drawing/2014/main" id="{1FE6BA3F-6079-CC90-E6EE-38069DB7552B}"/>
              </a:ext>
            </a:extLst>
          </p:cNvPr>
          <p:cNvPicPr>
            <a:picLocks noChangeAspect="1"/>
          </p:cNvPicPr>
          <p:nvPr/>
        </p:nvPicPr>
        <p:blipFill>
          <a:blip r:embed="rId2"/>
          <a:stretch>
            <a:fillRect/>
          </a:stretch>
        </p:blipFill>
        <p:spPr>
          <a:xfrm>
            <a:off x="838200" y="2047766"/>
            <a:ext cx="4114800" cy="3479800"/>
          </a:xfrm>
          <a:prstGeom prst="rect">
            <a:avLst/>
          </a:prstGeom>
        </p:spPr>
      </p:pic>
      <p:sp>
        <p:nvSpPr>
          <p:cNvPr id="9" name="Text Box 4">
            <a:extLst>
              <a:ext uri="{FF2B5EF4-FFF2-40B4-BE49-F238E27FC236}">
                <a16:creationId xmlns:a16="http://schemas.microsoft.com/office/drawing/2014/main" id="{412C80F6-9238-6089-BF0A-4C80A9606DAE}"/>
              </a:ext>
            </a:extLst>
          </p:cNvPr>
          <p:cNvSpPr txBox="1">
            <a:spLocks noChangeArrowheads="1"/>
          </p:cNvSpPr>
          <p:nvPr/>
        </p:nvSpPr>
        <p:spPr bwMode="auto">
          <a:xfrm>
            <a:off x="586580" y="1221401"/>
            <a:ext cx="7462838"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a:t>Consider an alternate version of the method without parameters – but with non-local variables used…</a:t>
            </a:r>
          </a:p>
        </p:txBody>
      </p:sp>
      <p:grpSp>
        <p:nvGrpSpPr>
          <p:cNvPr id="27" name="Group 10">
            <a:extLst>
              <a:ext uri="{FF2B5EF4-FFF2-40B4-BE49-F238E27FC236}">
                <a16:creationId xmlns:a16="http://schemas.microsoft.com/office/drawing/2014/main" id="{41DD4C5B-3AF4-F2F3-295D-131C725E3D96}"/>
              </a:ext>
            </a:extLst>
          </p:cNvPr>
          <p:cNvGrpSpPr>
            <a:grpSpLocks/>
          </p:cNvGrpSpPr>
          <p:nvPr/>
        </p:nvGrpSpPr>
        <p:grpSpPr bwMode="auto">
          <a:xfrm>
            <a:off x="2819401" y="2409659"/>
            <a:ext cx="4646998" cy="1857543"/>
            <a:chOff x="5360921" y="4539421"/>
            <a:chExt cx="3081048" cy="1862061"/>
          </a:xfrm>
        </p:grpSpPr>
        <p:sp>
          <p:nvSpPr>
            <p:cNvPr id="29" name="Text Box 12">
              <a:extLst>
                <a:ext uri="{FF2B5EF4-FFF2-40B4-BE49-F238E27FC236}">
                  <a16:creationId xmlns:a16="http://schemas.microsoft.com/office/drawing/2014/main" id="{256E37F3-099C-B346-9B45-22695B605C2B}"/>
                </a:ext>
              </a:extLst>
            </p:cNvPr>
            <p:cNvSpPr txBox="1">
              <a:spLocks noChangeArrowheads="1"/>
            </p:cNvSpPr>
            <p:nvPr/>
          </p:nvSpPr>
          <p:spPr bwMode="auto">
            <a:xfrm>
              <a:off x="6928802" y="4539421"/>
              <a:ext cx="1513167" cy="1388364"/>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Because we change the value of a variable the client may be using, we indicate that with a </a:t>
              </a:r>
              <a:r>
                <a:rPr lang="en-US" altLang="x-none" sz="1400" b="1" i="1" dirty="0">
                  <a:latin typeface="Courier New" panose="02070309020205020404" pitchFamily="49" charset="0"/>
                  <a:cs typeface="Courier New" panose="02070309020205020404" pitchFamily="49" charset="0"/>
                </a:rPr>
                <a:t>Modifies</a:t>
              </a:r>
              <a:r>
                <a:rPr lang="en-US" altLang="x-none" sz="1400" i="1" dirty="0"/>
                <a:t> clause in the contract.</a:t>
              </a:r>
            </a:p>
          </p:txBody>
        </p:sp>
        <p:sp>
          <p:nvSpPr>
            <p:cNvPr id="30" name="Line 13">
              <a:extLst>
                <a:ext uri="{FF2B5EF4-FFF2-40B4-BE49-F238E27FC236}">
                  <a16:creationId xmlns:a16="http://schemas.microsoft.com/office/drawing/2014/main" id="{506B767D-AED4-9293-F916-D09C1BE6F5CB}"/>
                </a:ext>
              </a:extLst>
            </p:cNvPr>
            <p:cNvSpPr>
              <a:spLocks noChangeShapeType="1"/>
            </p:cNvSpPr>
            <p:nvPr/>
          </p:nvSpPr>
          <p:spPr bwMode="auto">
            <a:xfrm flipH="1">
              <a:off x="5360921" y="5397333"/>
              <a:ext cx="1567881" cy="100414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
        <p:nvSpPr>
          <p:cNvPr id="32" name="Text Box 12">
            <a:extLst>
              <a:ext uri="{FF2B5EF4-FFF2-40B4-BE49-F238E27FC236}">
                <a16:creationId xmlns:a16="http://schemas.microsoft.com/office/drawing/2014/main" id="{9DE7E98F-85E0-FE63-A1AB-DABC7657584B}"/>
              </a:ext>
            </a:extLst>
          </p:cNvPr>
          <p:cNvSpPr txBox="1">
            <a:spLocks noChangeArrowheads="1"/>
          </p:cNvSpPr>
          <p:nvPr/>
        </p:nvSpPr>
        <p:spPr bwMode="auto">
          <a:xfrm>
            <a:off x="5562600" y="3897870"/>
            <a:ext cx="2282238" cy="738664"/>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…all the client’s facts about x will be erased at the start of the call. </a:t>
            </a:r>
          </a:p>
        </p:txBody>
      </p:sp>
      <p:sp>
        <p:nvSpPr>
          <p:cNvPr id="34" name="Text Box 12">
            <a:extLst>
              <a:ext uri="{FF2B5EF4-FFF2-40B4-BE49-F238E27FC236}">
                <a16:creationId xmlns:a16="http://schemas.microsoft.com/office/drawing/2014/main" id="{AFBE7CCD-58B4-D8E7-5E60-21B2764222A8}"/>
              </a:ext>
            </a:extLst>
          </p:cNvPr>
          <p:cNvSpPr txBox="1">
            <a:spLocks noChangeArrowheads="1"/>
          </p:cNvSpPr>
          <p:nvPr/>
        </p:nvSpPr>
        <p:spPr bwMode="auto">
          <a:xfrm>
            <a:off x="5562600" y="4739750"/>
            <a:ext cx="2282238" cy="95410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…when the call returns, the only thing known about x is what is stated in the post-condition</a:t>
            </a:r>
          </a:p>
        </p:txBody>
      </p:sp>
    </p:spTree>
    <p:extLst>
      <p:ext uri="{BB962C8B-B14F-4D97-AF65-F5344CB8AC3E}">
        <p14:creationId xmlns:p14="http://schemas.microsoft.com/office/powerpoint/2010/main" val="2910943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238F0C-36A1-4086-4807-90B82C87F0D3}"/>
            </a:ext>
          </a:extLst>
        </p:cNvPr>
        <p:cNvGrpSpPr/>
        <p:nvPr/>
      </p:nvGrpSpPr>
      <p:grpSpPr>
        <a:xfrm>
          <a:off x="0" y="0"/>
          <a:ext cx="0" cy="0"/>
          <a:chOff x="0" y="0"/>
          <a:chExt cx="0" cy="0"/>
        </a:xfrm>
      </p:grpSpPr>
      <p:pic>
        <p:nvPicPr>
          <p:cNvPr id="17" name="Picture 16">
            <a:extLst>
              <a:ext uri="{FF2B5EF4-FFF2-40B4-BE49-F238E27FC236}">
                <a16:creationId xmlns:a16="http://schemas.microsoft.com/office/drawing/2014/main" id="{DEE29B9A-5EDB-761B-B5BA-1DE2EB67F01C}"/>
              </a:ext>
            </a:extLst>
          </p:cNvPr>
          <p:cNvPicPr>
            <a:picLocks noChangeAspect="1"/>
          </p:cNvPicPr>
          <p:nvPr/>
        </p:nvPicPr>
        <p:blipFill>
          <a:blip r:embed="rId2"/>
          <a:stretch>
            <a:fillRect/>
          </a:stretch>
        </p:blipFill>
        <p:spPr>
          <a:xfrm>
            <a:off x="965200" y="1885950"/>
            <a:ext cx="7213600" cy="3086100"/>
          </a:xfrm>
          <a:prstGeom prst="rect">
            <a:avLst/>
          </a:prstGeom>
        </p:spPr>
      </p:pic>
      <p:sp>
        <p:nvSpPr>
          <p:cNvPr id="2" name="Title 1">
            <a:extLst>
              <a:ext uri="{FF2B5EF4-FFF2-40B4-BE49-F238E27FC236}">
                <a16:creationId xmlns:a16="http://schemas.microsoft.com/office/drawing/2014/main" id="{6E8FD112-799A-DE85-6A21-A0E7C43C71D6}"/>
              </a:ext>
            </a:extLst>
          </p:cNvPr>
          <p:cNvSpPr>
            <a:spLocks noGrp="1"/>
          </p:cNvSpPr>
          <p:nvPr>
            <p:ph type="title"/>
          </p:nvPr>
        </p:nvSpPr>
        <p:spPr/>
        <p:txBody>
          <a:bodyPr/>
          <a:lstStyle/>
          <a:p>
            <a:r>
              <a:rPr lang="en-US" dirty="0"/>
              <a:t>Verification Coverage</a:t>
            </a:r>
          </a:p>
        </p:txBody>
      </p:sp>
      <p:sp>
        <p:nvSpPr>
          <p:cNvPr id="3" name="Slide Number Placeholder 2">
            <a:extLst>
              <a:ext uri="{FF2B5EF4-FFF2-40B4-BE49-F238E27FC236}">
                <a16:creationId xmlns:a16="http://schemas.microsoft.com/office/drawing/2014/main" id="{628504C0-7609-23BE-476D-8D2704734D35}"/>
              </a:ext>
            </a:extLst>
          </p:cNvPr>
          <p:cNvSpPr>
            <a:spLocks noGrp="1"/>
          </p:cNvSpPr>
          <p:nvPr>
            <p:ph type="sldNum" sz="quarter" idx="11"/>
          </p:nvPr>
        </p:nvSpPr>
        <p:spPr/>
        <p:txBody>
          <a:bodyPr/>
          <a:lstStyle/>
          <a:p>
            <a:pPr>
              <a:defRPr/>
            </a:pPr>
            <a:fld id="{6E0AA622-F4CE-604D-A669-CD3D12FC535C}" type="slidenum">
              <a:rPr lang="en-US" smtClean="0"/>
              <a:pPr>
                <a:defRPr/>
              </a:pPr>
              <a:t>3</a:t>
            </a:fld>
            <a:endParaRPr lang="en-US"/>
          </a:p>
        </p:txBody>
      </p:sp>
      <p:sp>
        <p:nvSpPr>
          <p:cNvPr id="5" name="Text Box 4">
            <a:extLst>
              <a:ext uri="{FF2B5EF4-FFF2-40B4-BE49-F238E27FC236}">
                <a16:creationId xmlns:a16="http://schemas.microsoft.com/office/drawing/2014/main" id="{4B49EB8B-D3B9-F7FA-F53C-A178F883A5FC}"/>
              </a:ext>
            </a:extLst>
          </p:cNvPr>
          <p:cNvSpPr txBox="1">
            <a:spLocks noChangeArrowheads="1"/>
          </p:cNvSpPr>
          <p:nvPr/>
        </p:nvSpPr>
        <p:spPr bwMode="auto">
          <a:xfrm>
            <a:off x="586580" y="1221401"/>
            <a:ext cx="7462838"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err="1"/>
              <a:t>Logika</a:t>
            </a:r>
            <a:r>
              <a:rPr lang="en-US" altLang="en-US" sz="1600" dirty="0"/>
              <a:t> highlights in a light purple color the statements that it has processed in a verification pass.  </a:t>
            </a:r>
          </a:p>
        </p:txBody>
      </p:sp>
      <p:grpSp>
        <p:nvGrpSpPr>
          <p:cNvPr id="18" name="Group 17">
            <a:extLst>
              <a:ext uri="{FF2B5EF4-FFF2-40B4-BE49-F238E27FC236}">
                <a16:creationId xmlns:a16="http://schemas.microsoft.com/office/drawing/2014/main" id="{E7DF62E1-C36D-6274-9DEB-056AA5DC35D5}"/>
              </a:ext>
            </a:extLst>
          </p:cNvPr>
          <p:cNvGrpSpPr/>
          <p:nvPr/>
        </p:nvGrpSpPr>
        <p:grpSpPr>
          <a:xfrm>
            <a:off x="3396155" y="4267197"/>
            <a:ext cx="1937845" cy="1676400"/>
            <a:chOff x="3396155" y="4267197"/>
            <a:chExt cx="1937845" cy="1676400"/>
          </a:xfrm>
        </p:grpSpPr>
        <p:sp>
          <p:nvSpPr>
            <p:cNvPr id="8" name="Text Box 12">
              <a:extLst>
                <a:ext uri="{FF2B5EF4-FFF2-40B4-BE49-F238E27FC236}">
                  <a16:creationId xmlns:a16="http://schemas.microsoft.com/office/drawing/2014/main" id="{53A23107-96E7-8AB0-E1D1-5EB052368057}"/>
                </a:ext>
              </a:extLst>
            </p:cNvPr>
            <p:cNvSpPr txBox="1">
              <a:spLocks noChangeArrowheads="1"/>
            </p:cNvSpPr>
            <p:nvPr/>
          </p:nvSpPr>
          <p:spPr bwMode="auto">
            <a:xfrm>
              <a:off x="3396155" y="5625642"/>
              <a:ext cx="1937845" cy="31795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Verification coverage</a:t>
              </a:r>
            </a:p>
          </p:txBody>
        </p:sp>
        <p:sp>
          <p:nvSpPr>
            <p:cNvPr id="9" name="Line 13">
              <a:extLst>
                <a:ext uri="{FF2B5EF4-FFF2-40B4-BE49-F238E27FC236}">
                  <a16:creationId xmlns:a16="http://schemas.microsoft.com/office/drawing/2014/main" id="{22E612E8-D773-48EC-E75A-D15BAFDF2ABF}"/>
                </a:ext>
              </a:extLst>
            </p:cNvPr>
            <p:cNvSpPr>
              <a:spLocks noChangeShapeType="1"/>
            </p:cNvSpPr>
            <p:nvPr/>
          </p:nvSpPr>
          <p:spPr bwMode="auto">
            <a:xfrm flipH="1" flipV="1">
              <a:off x="3733798" y="4800596"/>
              <a:ext cx="533401" cy="836001"/>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sp>
          <p:nvSpPr>
            <p:cNvPr id="16" name="Line 13">
              <a:extLst>
                <a:ext uri="{FF2B5EF4-FFF2-40B4-BE49-F238E27FC236}">
                  <a16:creationId xmlns:a16="http://schemas.microsoft.com/office/drawing/2014/main" id="{E63E2833-BA74-50D4-B498-8BF14415B03A}"/>
                </a:ext>
              </a:extLst>
            </p:cNvPr>
            <p:cNvSpPr>
              <a:spLocks noChangeShapeType="1"/>
            </p:cNvSpPr>
            <p:nvPr/>
          </p:nvSpPr>
          <p:spPr bwMode="auto">
            <a:xfrm flipH="1" flipV="1">
              <a:off x="4396406" y="4267197"/>
              <a:ext cx="366094" cy="1358445"/>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15919940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7F12A0-3AC1-15BB-7A12-0FF458E3AD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8E36CA-7EDF-D918-1C79-20625913898A}"/>
              </a:ext>
            </a:extLst>
          </p:cNvPr>
          <p:cNvSpPr>
            <a:spLocks noGrp="1"/>
          </p:cNvSpPr>
          <p:nvPr>
            <p:ph type="title"/>
          </p:nvPr>
        </p:nvSpPr>
        <p:spPr/>
        <p:txBody>
          <a:bodyPr/>
          <a:lstStyle/>
          <a:p>
            <a:r>
              <a:rPr lang="en-US" sz="2800" dirty="0"/>
              <a:t>Referencing the Pre-State in Post-Condition</a:t>
            </a:r>
          </a:p>
        </p:txBody>
      </p:sp>
      <p:sp>
        <p:nvSpPr>
          <p:cNvPr id="3" name="Slide Number Placeholder 2">
            <a:extLst>
              <a:ext uri="{FF2B5EF4-FFF2-40B4-BE49-F238E27FC236}">
                <a16:creationId xmlns:a16="http://schemas.microsoft.com/office/drawing/2014/main" id="{9CAA519A-F35E-25BD-3EC9-D1E23679B6D5}"/>
              </a:ext>
            </a:extLst>
          </p:cNvPr>
          <p:cNvSpPr>
            <a:spLocks noGrp="1"/>
          </p:cNvSpPr>
          <p:nvPr>
            <p:ph type="sldNum" sz="quarter" idx="11"/>
          </p:nvPr>
        </p:nvSpPr>
        <p:spPr/>
        <p:txBody>
          <a:bodyPr/>
          <a:lstStyle/>
          <a:p>
            <a:pPr>
              <a:defRPr/>
            </a:pPr>
            <a:fld id="{6E0AA622-F4CE-604D-A669-CD3D12FC535C}" type="slidenum">
              <a:rPr lang="en-US" smtClean="0"/>
              <a:pPr>
                <a:defRPr/>
              </a:pPr>
              <a:t>30</a:t>
            </a:fld>
            <a:endParaRPr lang="en-US"/>
          </a:p>
        </p:txBody>
      </p:sp>
      <p:pic>
        <p:nvPicPr>
          <p:cNvPr id="6" name="Picture 5">
            <a:extLst>
              <a:ext uri="{FF2B5EF4-FFF2-40B4-BE49-F238E27FC236}">
                <a16:creationId xmlns:a16="http://schemas.microsoft.com/office/drawing/2014/main" id="{645B4E66-B696-82D9-3F45-05D7D748B256}"/>
              </a:ext>
            </a:extLst>
          </p:cNvPr>
          <p:cNvPicPr>
            <a:picLocks noChangeAspect="1"/>
          </p:cNvPicPr>
          <p:nvPr/>
        </p:nvPicPr>
        <p:blipFill>
          <a:blip r:embed="rId2"/>
          <a:stretch>
            <a:fillRect/>
          </a:stretch>
        </p:blipFill>
        <p:spPr>
          <a:xfrm>
            <a:off x="838200" y="2047766"/>
            <a:ext cx="4114800" cy="3479800"/>
          </a:xfrm>
          <a:prstGeom prst="rect">
            <a:avLst/>
          </a:prstGeom>
        </p:spPr>
      </p:pic>
      <p:sp>
        <p:nvSpPr>
          <p:cNvPr id="9" name="Text Box 4">
            <a:extLst>
              <a:ext uri="{FF2B5EF4-FFF2-40B4-BE49-F238E27FC236}">
                <a16:creationId xmlns:a16="http://schemas.microsoft.com/office/drawing/2014/main" id="{9BAC379F-DFD3-A9C4-CDE4-3A51D24654A9}"/>
              </a:ext>
            </a:extLst>
          </p:cNvPr>
          <p:cNvSpPr txBox="1">
            <a:spLocks noChangeArrowheads="1"/>
          </p:cNvSpPr>
          <p:nvPr/>
        </p:nvSpPr>
        <p:spPr bwMode="auto">
          <a:xfrm>
            <a:off x="586580" y="1221401"/>
            <a:ext cx="8252620"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a:t>When input variables or parameters are modified, we use the </a:t>
            </a:r>
            <a:r>
              <a:rPr lang="en-US" altLang="en-US" sz="1600" b="1" dirty="0">
                <a:latin typeface="Courier New" panose="02070309020205020404" pitchFamily="49" charset="0"/>
                <a:cs typeface="Courier New" panose="02070309020205020404" pitchFamily="49" charset="0"/>
              </a:rPr>
              <a:t>In(…)</a:t>
            </a:r>
            <a:r>
              <a:rPr lang="en-US" altLang="en-US" sz="1600" dirty="0"/>
              <a:t> annotation to refer to the input (pre-state) value.  The non-annotated version refers to the post-state value.</a:t>
            </a:r>
          </a:p>
        </p:txBody>
      </p:sp>
      <p:grpSp>
        <p:nvGrpSpPr>
          <p:cNvPr id="27" name="Group 10">
            <a:extLst>
              <a:ext uri="{FF2B5EF4-FFF2-40B4-BE49-F238E27FC236}">
                <a16:creationId xmlns:a16="http://schemas.microsoft.com/office/drawing/2014/main" id="{243F5CA3-757F-362B-3A53-2544C72AC199}"/>
              </a:ext>
            </a:extLst>
          </p:cNvPr>
          <p:cNvGrpSpPr>
            <a:grpSpLocks/>
          </p:cNvGrpSpPr>
          <p:nvPr/>
        </p:nvGrpSpPr>
        <p:grpSpPr bwMode="auto">
          <a:xfrm>
            <a:off x="2944813" y="3117608"/>
            <a:ext cx="4900025" cy="1318935"/>
            <a:chOff x="5360921" y="5079340"/>
            <a:chExt cx="3248810" cy="1322143"/>
          </a:xfrm>
        </p:grpSpPr>
        <p:sp>
          <p:nvSpPr>
            <p:cNvPr id="29" name="Text Box 12">
              <a:extLst>
                <a:ext uri="{FF2B5EF4-FFF2-40B4-BE49-F238E27FC236}">
                  <a16:creationId xmlns:a16="http://schemas.microsoft.com/office/drawing/2014/main" id="{373EE55C-2C42-16FB-AA48-B78D4CA4CB17}"/>
                </a:ext>
              </a:extLst>
            </p:cNvPr>
            <p:cNvSpPr txBox="1">
              <a:spLocks noChangeArrowheads="1"/>
            </p:cNvSpPr>
            <p:nvPr/>
          </p:nvSpPr>
          <p:spPr bwMode="auto">
            <a:xfrm>
              <a:off x="6928801" y="5079340"/>
              <a:ext cx="1680930" cy="308526"/>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Input (pre-state) value of </a:t>
              </a:r>
              <a:r>
                <a:rPr lang="en-US" altLang="x-none" sz="1400" b="1" dirty="0">
                  <a:latin typeface="Courier New" panose="02070309020205020404" pitchFamily="49" charset="0"/>
                  <a:cs typeface="Courier New" panose="02070309020205020404" pitchFamily="49" charset="0"/>
                </a:rPr>
                <a:t>x</a:t>
              </a:r>
              <a:r>
                <a:rPr lang="en-US" altLang="x-none" sz="1400" i="1" dirty="0"/>
                <a:t>.</a:t>
              </a:r>
            </a:p>
          </p:txBody>
        </p:sp>
        <p:sp>
          <p:nvSpPr>
            <p:cNvPr id="30" name="Line 13">
              <a:extLst>
                <a:ext uri="{FF2B5EF4-FFF2-40B4-BE49-F238E27FC236}">
                  <a16:creationId xmlns:a16="http://schemas.microsoft.com/office/drawing/2014/main" id="{4E8B02FF-A2E9-A6E5-976C-D113F1C50349}"/>
                </a:ext>
              </a:extLst>
            </p:cNvPr>
            <p:cNvSpPr>
              <a:spLocks noChangeShapeType="1"/>
            </p:cNvSpPr>
            <p:nvPr/>
          </p:nvSpPr>
          <p:spPr bwMode="auto">
            <a:xfrm flipH="1">
              <a:off x="5360921" y="5238720"/>
              <a:ext cx="1567880" cy="1162763"/>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4" name="Group 10">
            <a:extLst>
              <a:ext uri="{FF2B5EF4-FFF2-40B4-BE49-F238E27FC236}">
                <a16:creationId xmlns:a16="http://schemas.microsoft.com/office/drawing/2014/main" id="{11B05940-41E9-88CE-9089-8A45677E96B5}"/>
              </a:ext>
            </a:extLst>
          </p:cNvPr>
          <p:cNvGrpSpPr>
            <a:grpSpLocks/>
          </p:cNvGrpSpPr>
          <p:nvPr/>
        </p:nvGrpSpPr>
        <p:grpSpPr bwMode="auto">
          <a:xfrm>
            <a:off x="2286000" y="4595537"/>
            <a:ext cx="4724401" cy="959741"/>
            <a:chOff x="5613531" y="4425790"/>
            <a:chExt cx="3132368" cy="962075"/>
          </a:xfrm>
        </p:grpSpPr>
        <p:sp>
          <p:nvSpPr>
            <p:cNvPr id="5" name="Text Box 12">
              <a:extLst>
                <a:ext uri="{FF2B5EF4-FFF2-40B4-BE49-F238E27FC236}">
                  <a16:creationId xmlns:a16="http://schemas.microsoft.com/office/drawing/2014/main" id="{D5D810ED-6ABA-3484-0A73-87FAEAE33638}"/>
                </a:ext>
              </a:extLst>
            </p:cNvPr>
            <p:cNvSpPr txBox="1">
              <a:spLocks noChangeArrowheads="1"/>
            </p:cNvSpPr>
            <p:nvPr/>
          </p:nvSpPr>
          <p:spPr bwMode="auto">
            <a:xfrm>
              <a:off x="6928801" y="5079340"/>
              <a:ext cx="1817098"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Output (post-state) value of </a:t>
              </a:r>
              <a:r>
                <a:rPr lang="en-US" altLang="x-none" sz="1400" b="1" dirty="0">
                  <a:latin typeface="Courier New" panose="02070309020205020404" pitchFamily="49" charset="0"/>
                  <a:cs typeface="Courier New" panose="02070309020205020404" pitchFamily="49" charset="0"/>
                </a:rPr>
                <a:t>x</a:t>
              </a:r>
              <a:r>
                <a:rPr lang="en-US" altLang="x-none" sz="1400" i="1" dirty="0"/>
                <a:t>.</a:t>
              </a:r>
            </a:p>
          </p:txBody>
        </p:sp>
        <p:sp>
          <p:nvSpPr>
            <p:cNvPr id="7" name="Line 13">
              <a:extLst>
                <a:ext uri="{FF2B5EF4-FFF2-40B4-BE49-F238E27FC236}">
                  <a16:creationId xmlns:a16="http://schemas.microsoft.com/office/drawing/2014/main" id="{A0599F7E-BFF3-3CC1-85DB-8CCDDC78C43D}"/>
                </a:ext>
              </a:extLst>
            </p:cNvPr>
            <p:cNvSpPr>
              <a:spLocks noChangeShapeType="1"/>
            </p:cNvSpPr>
            <p:nvPr/>
          </p:nvSpPr>
          <p:spPr bwMode="auto">
            <a:xfrm flipH="1" flipV="1">
              <a:off x="5613531" y="4425790"/>
              <a:ext cx="1315270" cy="81292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282166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121722-1228-B2DC-E8AD-6AB97ED317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ECB6B1-A13A-D205-5CCA-AF4FFE982676}"/>
              </a:ext>
            </a:extLst>
          </p:cNvPr>
          <p:cNvSpPr>
            <a:spLocks noGrp="1"/>
          </p:cNvSpPr>
          <p:nvPr>
            <p:ph type="title"/>
          </p:nvPr>
        </p:nvSpPr>
        <p:spPr/>
        <p:txBody>
          <a:bodyPr/>
          <a:lstStyle/>
          <a:p>
            <a:r>
              <a:rPr lang="en-US" sz="3600" dirty="0"/>
              <a:t>Non-local Variables – Client Code</a:t>
            </a:r>
          </a:p>
        </p:txBody>
      </p:sp>
      <p:sp>
        <p:nvSpPr>
          <p:cNvPr id="3" name="Slide Number Placeholder 2">
            <a:extLst>
              <a:ext uri="{FF2B5EF4-FFF2-40B4-BE49-F238E27FC236}">
                <a16:creationId xmlns:a16="http://schemas.microsoft.com/office/drawing/2014/main" id="{1DFC1672-F7EE-1967-1F13-402F429201DA}"/>
              </a:ext>
            </a:extLst>
          </p:cNvPr>
          <p:cNvSpPr>
            <a:spLocks noGrp="1"/>
          </p:cNvSpPr>
          <p:nvPr>
            <p:ph type="sldNum" sz="quarter" idx="11"/>
          </p:nvPr>
        </p:nvSpPr>
        <p:spPr/>
        <p:txBody>
          <a:bodyPr/>
          <a:lstStyle/>
          <a:p>
            <a:pPr>
              <a:defRPr/>
            </a:pPr>
            <a:fld id="{6E0AA622-F4CE-604D-A669-CD3D12FC535C}" type="slidenum">
              <a:rPr lang="en-US" smtClean="0"/>
              <a:pPr>
                <a:defRPr/>
              </a:pPr>
              <a:t>31</a:t>
            </a:fld>
            <a:endParaRPr lang="en-US"/>
          </a:p>
        </p:txBody>
      </p:sp>
      <p:sp>
        <p:nvSpPr>
          <p:cNvPr id="9" name="Text Box 4">
            <a:extLst>
              <a:ext uri="{FF2B5EF4-FFF2-40B4-BE49-F238E27FC236}">
                <a16:creationId xmlns:a16="http://schemas.microsoft.com/office/drawing/2014/main" id="{96D67536-80FD-047A-FE3B-9E6FC8DCEBB7}"/>
              </a:ext>
            </a:extLst>
          </p:cNvPr>
          <p:cNvSpPr txBox="1">
            <a:spLocks noChangeArrowheads="1"/>
          </p:cNvSpPr>
          <p:nvPr/>
        </p:nvSpPr>
        <p:spPr bwMode="auto">
          <a:xfrm>
            <a:off x="586580" y="1221401"/>
            <a:ext cx="8252620"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a:t>When input variables or parameters are modified, we use the </a:t>
            </a:r>
            <a:r>
              <a:rPr lang="en-US" altLang="en-US" sz="1600" b="1" dirty="0">
                <a:latin typeface="Courier New" panose="02070309020205020404" pitchFamily="49" charset="0"/>
                <a:cs typeface="Courier New" panose="02070309020205020404" pitchFamily="49" charset="0"/>
              </a:rPr>
              <a:t>In(…)</a:t>
            </a:r>
            <a:r>
              <a:rPr lang="en-US" altLang="en-US" sz="1600" dirty="0"/>
              <a:t> annotation to refer to the input (pre-state) value.  The non-annotated version refers to the post-state value.</a:t>
            </a:r>
          </a:p>
        </p:txBody>
      </p:sp>
      <p:pic>
        <p:nvPicPr>
          <p:cNvPr id="8" name="Picture 7">
            <a:extLst>
              <a:ext uri="{FF2B5EF4-FFF2-40B4-BE49-F238E27FC236}">
                <a16:creationId xmlns:a16="http://schemas.microsoft.com/office/drawing/2014/main" id="{1CF13580-D8B6-FF4C-6FC7-892766125A48}"/>
              </a:ext>
            </a:extLst>
          </p:cNvPr>
          <p:cNvPicPr>
            <a:picLocks noChangeAspect="1"/>
          </p:cNvPicPr>
          <p:nvPr/>
        </p:nvPicPr>
        <p:blipFill>
          <a:blip r:embed="rId2"/>
          <a:stretch>
            <a:fillRect/>
          </a:stretch>
        </p:blipFill>
        <p:spPr>
          <a:xfrm>
            <a:off x="654269" y="2262463"/>
            <a:ext cx="4724400" cy="3111500"/>
          </a:xfrm>
          <a:prstGeom prst="rect">
            <a:avLst/>
          </a:prstGeom>
        </p:spPr>
      </p:pic>
      <p:grpSp>
        <p:nvGrpSpPr>
          <p:cNvPr id="27" name="Group 10">
            <a:extLst>
              <a:ext uri="{FF2B5EF4-FFF2-40B4-BE49-F238E27FC236}">
                <a16:creationId xmlns:a16="http://schemas.microsoft.com/office/drawing/2014/main" id="{9CF8E3AC-9A24-9DF2-2B2B-806FF3D72F7B}"/>
              </a:ext>
            </a:extLst>
          </p:cNvPr>
          <p:cNvGrpSpPr>
            <a:grpSpLocks/>
          </p:cNvGrpSpPr>
          <p:nvPr/>
        </p:nvGrpSpPr>
        <p:grpSpPr bwMode="auto">
          <a:xfrm>
            <a:off x="2667000" y="2523434"/>
            <a:ext cx="5334000" cy="1426656"/>
            <a:chOff x="5360921" y="4971357"/>
            <a:chExt cx="3536544" cy="1430126"/>
          </a:xfrm>
        </p:grpSpPr>
        <p:sp>
          <p:nvSpPr>
            <p:cNvPr id="29" name="Text Box 12">
              <a:extLst>
                <a:ext uri="{FF2B5EF4-FFF2-40B4-BE49-F238E27FC236}">
                  <a16:creationId xmlns:a16="http://schemas.microsoft.com/office/drawing/2014/main" id="{CA417B89-8370-4813-97E8-FF7F3A77A73A}"/>
                </a:ext>
              </a:extLst>
            </p:cNvPr>
            <p:cNvSpPr txBox="1">
              <a:spLocks noChangeArrowheads="1"/>
            </p:cNvSpPr>
            <p:nvPr/>
          </p:nvSpPr>
          <p:spPr bwMode="auto">
            <a:xfrm>
              <a:off x="6928801" y="4971357"/>
              <a:ext cx="1968664" cy="524493"/>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We can infer properties about the “output”  variable </a:t>
              </a:r>
              <a:r>
                <a:rPr lang="en-US" altLang="x-none" sz="1400" b="1" i="1" dirty="0">
                  <a:latin typeface="Courier New" panose="02070309020205020404" pitchFamily="49" charset="0"/>
                  <a:cs typeface="Courier New" panose="02070309020205020404" pitchFamily="49" charset="0"/>
                </a:rPr>
                <a:t>x</a:t>
              </a:r>
              <a:r>
                <a:rPr lang="en-US" altLang="x-none" sz="1400" i="1" dirty="0"/>
                <a:t> as before.</a:t>
              </a:r>
            </a:p>
          </p:txBody>
        </p:sp>
        <p:sp>
          <p:nvSpPr>
            <p:cNvPr id="30" name="Line 13">
              <a:extLst>
                <a:ext uri="{FF2B5EF4-FFF2-40B4-BE49-F238E27FC236}">
                  <a16:creationId xmlns:a16="http://schemas.microsoft.com/office/drawing/2014/main" id="{57C0DBD3-21DC-0178-FC31-5F7990348C01}"/>
                </a:ext>
              </a:extLst>
            </p:cNvPr>
            <p:cNvSpPr>
              <a:spLocks noChangeShapeType="1"/>
            </p:cNvSpPr>
            <p:nvPr/>
          </p:nvSpPr>
          <p:spPr bwMode="auto">
            <a:xfrm flipH="1">
              <a:off x="5360921" y="5238720"/>
              <a:ext cx="1567880" cy="1162763"/>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4" name="Group 10">
            <a:extLst>
              <a:ext uri="{FF2B5EF4-FFF2-40B4-BE49-F238E27FC236}">
                <a16:creationId xmlns:a16="http://schemas.microsoft.com/office/drawing/2014/main" id="{214F2EE9-97B6-DF57-540C-851659598AA9}"/>
              </a:ext>
            </a:extLst>
          </p:cNvPr>
          <p:cNvGrpSpPr>
            <a:grpSpLocks/>
          </p:cNvGrpSpPr>
          <p:nvPr/>
        </p:nvGrpSpPr>
        <p:grpSpPr bwMode="auto">
          <a:xfrm>
            <a:off x="4191000" y="3670756"/>
            <a:ext cx="4038602" cy="738664"/>
            <a:chOff x="6068229" y="4863373"/>
            <a:chExt cx="2677670" cy="740460"/>
          </a:xfrm>
        </p:grpSpPr>
        <p:sp>
          <p:nvSpPr>
            <p:cNvPr id="5" name="Text Box 12">
              <a:extLst>
                <a:ext uri="{FF2B5EF4-FFF2-40B4-BE49-F238E27FC236}">
                  <a16:creationId xmlns:a16="http://schemas.microsoft.com/office/drawing/2014/main" id="{9E004502-9C6B-4616-3EE9-92CF30DB3663}"/>
                </a:ext>
              </a:extLst>
            </p:cNvPr>
            <p:cNvSpPr txBox="1">
              <a:spLocks noChangeArrowheads="1"/>
            </p:cNvSpPr>
            <p:nvPr/>
          </p:nvSpPr>
          <p:spPr bwMode="auto">
            <a:xfrm>
              <a:off x="6928801" y="4863373"/>
              <a:ext cx="1817098" cy="74046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Because </a:t>
              </a:r>
              <a:r>
                <a:rPr lang="en-US" altLang="x-none" sz="1400" b="1" dirty="0">
                  <a:latin typeface="Courier New" panose="02070309020205020404" pitchFamily="49" charset="0"/>
                  <a:cs typeface="Courier New" panose="02070309020205020404" pitchFamily="49" charset="0"/>
                </a:rPr>
                <a:t>delta</a:t>
              </a:r>
              <a:r>
                <a:rPr lang="en-US" altLang="x-none" sz="1400" i="1" dirty="0"/>
                <a:t> is declared as not modified, we can deduce that its value does not change.</a:t>
              </a:r>
            </a:p>
          </p:txBody>
        </p:sp>
        <p:sp>
          <p:nvSpPr>
            <p:cNvPr id="7" name="Line 13">
              <a:extLst>
                <a:ext uri="{FF2B5EF4-FFF2-40B4-BE49-F238E27FC236}">
                  <a16:creationId xmlns:a16="http://schemas.microsoft.com/office/drawing/2014/main" id="{46E25AE7-8F40-AE84-605B-D727A9201D19}"/>
                </a:ext>
              </a:extLst>
            </p:cNvPr>
            <p:cNvSpPr>
              <a:spLocks noChangeShapeType="1"/>
            </p:cNvSpPr>
            <p:nvPr/>
          </p:nvSpPr>
          <p:spPr bwMode="auto">
            <a:xfrm flipH="1">
              <a:off x="6068229" y="5238718"/>
              <a:ext cx="860572" cy="28922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0" name="Group 10">
            <a:extLst>
              <a:ext uri="{FF2B5EF4-FFF2-40B4-BE49-F238E27FC236}">
                <a16:creationId xmlns:a16="http://schemas.microsoft.com/office/drawing/2014/main" id="{E7AE61C1-4590-34DC-C15B-5D9722899625}"/>
              </a:ext>
            </a:extLst>
          </p:cNvPr>
          <p:cNvGrpSpPr>
            <a:grpSpLocks/>
          </p:cNvGrpSpPr>
          <p:nvPr/>
        </p:nvGrpSpPr>
        <p:grpSpPr bwMode="auto">
          <a:xfrm>
            <a:off x="2133600" y="5018958"/>
            <a:ext cx="5264371" cy="523220"/>
            <a:chOff x="5255521" y="4971357"/>
            <a:chExt cx="3490378" cy="524492"/>
          </a:xfrm>
        </p:grpSpPr>
        <p:sp>
          <p:nvSpPr>
            <p:cNvPr id="11" name="Text Box 12">
              <a:extLst>
                <a:ext uri="{FF2B5EF4-FFF2-40B4-BE49-F238E27FC236}">
                  <a16:creationId xmlns:a16="http://schemas.microsoft.com/office/drawing/2014/main" id="{3CCE05C8-337E-EE57-17B0-F008D06156D9}"/>
                </a:ext>
              </a:extLst>
            </p:cNvPr>
            <p:cNvSpPr txBox="1">
              <a:spLocks noChangeArrowheads="1"/>
            </p:cNvSpPr>
            <p:nvPr/>
          </p:nvSpPr>
          <p:spPr bwMode="auto">
            <a:xfrm>
              <a:off x="6928801" y="4971357"/>
              <a:ext cx="1817098" cy="524492"/>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a:defRPr/>
              </a:pPr>
              <a:r>
                <a:rPr lang="en-US" altLang="x-none" sz="1400" i="1" dirty="0"/>
                <a:t>In this call, the pre-condition on </a:t>
              </a:r>
              <a:r>
                <a:rPr lang="en-US" altLang="x-none" sz="1400" b="1" dirty="0">
                  <a:latin typeface="Courier New" panose="02070309020205020404" pitchFamily="49" charset="0"/>
                  <a:cs typeface="Courier New" panose="02070309020205020404" pitchFamily="49" charset="0"/>
                </a:rPr>
                <a:t>delta</a:t>
              </a:r>
              <a:r>
                <a:rPr lang="en-US" altLang="x-none" sz="1400" i="1" dirty="0"/>
                <a:t> is violated.</a:t>
              </a:r>
            </a:p>
          </p:txBody>
        </p:sp>
        <p:sp>
          <p:nvSpPr>
            <p:cNvPr id="12" name="Line 13">
              <a:extLst>
                <a:ext uri="{FF2B5EF4-FFF2-40B4-BE49-F238E27FC236}">
                  <a16:creationId xmlns:a16="http://schemas.microsoft.com/office/drawing/2014/main" id="{233856C0-8033-6B51-A40F-4F70C1E9F73E}"/>
                </a:ext>
              </a:extLst>
            </p:cNvPr>
            <p:cNvSpPr>
              <a:spLocks noChangeShapeType="1"/>
            </p:cNvSpPr>
            <p:nvPr/>
          </p:nvSpPr>
          <p:spPr bwMode="auto">
            <a:xfrm flipH="1" flipV="1">
              <a:off x="5255521" y="5134396"/>
              <a:ext cx="1673280" cy="104322"/>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1383523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Footer Placeholder 2"/>
          <p:cNvSpPr>
            <a:spLocks noGrp="1"/>
          </p:cNvSpPr>
          <p:nvPr>
            <p:ph type="ftr" sz="quarter" idx="10"/>
          </p:nvPr>
        </p:nvSpPr>
        <p:spPr/>
        <p:txBody>
          <a:bodyPr/>
          <a:lstStyle/>
          <a:p>
            <a:pPr>
              <a:defRPr/>
            </a:pPr>
            <a:r>
              <a:rPr lang="en-US">
                <a:latin typeface="Tahoma" pitchFamily="4" charset="0"/>
              </a:rPr>
              <a:t>CIS 301 --- Program Logic - Functions and Procedures</a:t>
            </a:r>
          </a:p>
        </p:txBody>
      </p:sp>
      <p:sp>
        <p:nvSpPr>
          <p:cNvPr id="39939" name="Rectangle 2"/>
          <p:cNvSpPr>
            <a:spLocks noGrp="1" noChangeArrowheads="1"/>
          </p:cNvSpPr>
          <p:nvPr>
            <p:ph type="title"/>
          </p:nvPr>
        </p:nvSpPr>
        <p:spPr/>
        <p:txBody>
          <a:bodyPr/>
          <a:lstStyle/>
          <a:p>
            <a:r>
              <a:rPr lang="en-US" altLang="x-none"/>
              <a:t>Software Contracts</a:t>
            </a:r>
          </a:p>
        </p:txBody>
      </p:sp>
      <p:sp>
        <p:nvSpPr>
          <p:cNvPr id="39940" name="Text Box 4"/>
          <p:cNvSpPr txBox="1">
            <a:spLocks noChangeArrowheads="1"/>
          </p:cNvSpPr>
          <p:nvPr/>
        </p:nvSpPr>
        <p:spPr bwMode="auto">
          <a:xfrm>
            <a:off x="771525" y="1341438"/>
            <a:ext cx="11461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a:t>Service</a:t>
            </a:r>
          </a:p>
        </p:txBody>
      </p:sp>
      <p:sp>
        <p:nvSpPr>
          <p:cNvPr id="39941" name="Text Box 5"/>
          <p:cNvSpPr txBox="1">
            <a:spLocks noChangeArrowheads="1"/>
          </p:cNvSpPr>
          <p:nvPr/>
        </p:nvSpPr>
        <p:spPr bwMode="auto">
          <a:xfrm>
            <a:off x="5483225" y="1366838"/>
            <a:ext cx="9382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a:t>Client</a:t>
            </a:r>
          </a:p>
        </p:txBody>
      </p:sp>
      <p:sp>
        <p:nvSpPr>
          <p:cNvPr id="39942" name="Rectangle 7"/>
          <p:cNvSpPr>
            <a:spLocks noChangeArrowheads="1"/>
          </p:cNvSpPr>
          <p:nvPr/>
        </p:nvSpPr>
        <p:spPr bwMode="auto">
          <a:xfrm>
            <a:off x="723900" y="1816100"/>
            <a:ext cx="2336800" cy="4203700"/>
          </a:xfrm>
          <a:prstGeom prst="rect">
            <a:avLst/>
          </a:prstGeom>
          <a:solidFill>
            <a:srgbClr val="DEC9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endParaRPr lang="x-none" altLang="x-none"/>
          </a:p>
        </p:txBody>
      </p:sp>
      <p:sp>
        <p:nvSpPr>
          <p:cNvPr id="39943" name="Rectangle 8"/>
          <p:cNvSpPr>
            <a:spLocks noChangeArrowheads="1"/>
          </p:cNvSpPr>
          <p:nvPr/>
        </p:nvSpPr>
        <p:spPr bwMode="auto">
          <a:xfrm>
            <a:off x="5422900" y="1803400"/>
            <a:ext cx="2336800" cy="4203700"/>
          </a:xfrm>
          <a:prstGeom prst="rect">
            <a:avLst/>
          </a:prstGeom>
          <a:solidFill>
            <a:srgbClr val="DEC9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endParaRPr lang="x-none" altLang="x-none"/>
          </a:p>
        </p:txBody>
      </p:sp>
      <p:sp>
        <p:nvSpPr>
          <p:cNvPr id="39944" name="Text Box 9"/>
          <p:cNvSpPr txBox="1">
            <a:spLocks noChangeArrowheads="1"/>
          </p:cNvSpPr>
          <p:nvPr/>
        </p:nvSpPr>
        <p:spPr bwMode="auto">
          <a:xfrm>
            <a:off x="5013325" y="3716338"/>
            <a:ext cx="29305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i="1"/>
              <a:t>invocation of service</a:t>
            </a:r>
          </a:p>
        </p:txBody>
      </p:sp>
      <p:grpSp>
        <p:nvGrpSpPr>
          <p:cNvPr id="2" name="Group 17"/>
          <p:cNvGrpSpPr>
            <a:grpSpLocks/>
          </p:cNvGrpSpPr>
          <p:nvPr/>
        </p:nvGrpSpPr>
        <p:grpSpPr bwMode="auto">
          <a:xfrm>
            <a:off x="4660900" y="2692400"/>
            <a:ext cx="3533775" cy="1244600"/>
            <a:chOff x="4660900" y="2692400"/>
            <a:chExt cx="3533775" cy="1244600"/>
          </a:xfrm>
        </p:grpSpPr>
        <p:sp>
          <p:nvSpPr>
            <p:cNvPr id="39969" name="AutoShape 14"/>
            <p:cNvSpPr>
              <a:spLocks noChangeArrowheads="1"/>
            </p:cNvSpPr>
            <p:nvPr/>
          </p:nvSpPr>
          <p:spPr bwMode="auto">
            <a:xfrm rot="-9779944">
              <a:off x="4660900" y="2692400"/>
              <a:ext cx="1270000" cy="12446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gradFill rotWithShape="0">
              <a:gsLst>
                <a:gs pos="0">
                  <a:srgbClr val="66FF66">
                    <a:alpha val="50000"/>
                  </a:srgbClr>
                </a:gs>
                <a:gs pos="100000">
                  <a:srgbClr val="2F762F">
                    <a:alpha val="64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endParaRPr lang="x-none" altLang="x-none"/>
            </a:p>
          </p:txBody>
        </p:sp>
        <p:sp>
          <p:nvSpPr>
            <p:cNvPr id="39970" name="Text Box 10"/>
            <p:cNvSpPr txBox="1">
              <a:spLocks noChangeArrowheads="1"/>
            </p:cNvSpPr>
            <p:nvPr/>
          </p:nvSpPr>
          <p:spPr bwMode="auto">
            <a:xfrm>
              <a:off x="5800725" y="2789238"/>
              <a:ext cx="2393950"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600"/>
                <a:t>client guarantees that it establishes the pre-condition of the service</a:t>
              </a:r>
            </a:p>
          </p:txBody>
        </p:sp>
      </p:grpSp>
      <p:grpSp>
        <p:nvGrpSpPr>
          <p:cNvPr id="3" name="Group 20"/>
          <p:cNvGrpSpPr>
            <a:grpSpLocks/>
          </p:cNvGrpSpPr>
          <p:nvPr/>
        </p:nvGrpSpPr>
        <p:grpSpPr bwMode="auto">
          <a:xfrm>
            <a:off x="4991100" y="4114800"/>
            <a:ext cx="3784600" cy="1270000"/>
            <a:chOff x="4991100" y="4114800"/>
            <a:chExt cx="3267075" cy="1270000"/>
          </a:xfrm>
        </p:grpSpPr>
        <p:sp>
          <p:nvSpPr>
            <p:cNvPr id="39967" name="AutoShape 15"/>
            <p:cNvSpPr>
              <a:spLocks noChangeArrowheads="1"/>
            </p:cNvSpPr>
            <p:nvPr/>
          </p:nvSpPr>
          <p:spPr bwMode="auto">
            <a:xfrm rot="4561176">
              <a:off x="4978400" y="4127500"/>
              <a:ext cx="1270000" cy="1244600"/>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gradFill rotWithShape="0">
              <a:gsLst>
                <a:gs pos="0">
                  <a:srgbClr val="66FF66">
                    <a:alpha val="50000"/>
                  </a:srgbClr>
                </a:gs>
                <a:gs pos="100000">
                  <a:srgbClr val="2F762F">
                    <a:alpha val="6400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endParaRPr lang="x-none" altLang="x-none"/>
            </a:p>
          </p:txBody>
        </p:sp>
        <p:sp>
          <p:nvSpPr>
            <p:cNvPr id="39968" name="Text Box 13"/>
            <p:cNvSpPr txBox="1">
              <a:spLocks noChangeArrowheads="1"/>
            </p:cNvSpPr>
            <p:nvPr/>
          </p:nvSpPr>
          <p:spPr bwMode="auto">
            <a:xfrm>
              <a:off x="5864225" y="4173538"/>
              <a:ext cx="239395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600"/>
                <a:t>client can assume / rely on the fact that the service post-condition holds</a:t>
              </a:r>
            </a:p>
          </p:txBody>
        </p:sp>
      </p:grpSp>
      <p:grpSp>
        <p:nvGrpSpPr>
          <p:cNvPr id="4" name="Group 18"/>
          <p:cNvGrpSpPr>
            <a:grpSpLocks/>
          </p:cNvGrpSpPr>
          <p:nvPr/>
        </p:nvGrpSpPr>
        <p:grpSpPr bwMode="auto">
          <a:xfrm>
            <a:off x="1292225" y="1963738"/>
            <a:ext cx="2711450" cy="1300162"/>
            <a:chOff x="1292225" y="1963738"/>
            <a:chExt cx="2711450" cy="1300162"/>
          </a:xfrm>
        </p:grpSpPr>
        <p:sp>
          <p:nvSpPr>
            <p:cNvPr id="449552" name="AutoShape 16"/>
            <p:cNvSpPr>
              <a:spLocks noChangeArrowheads="1"/>
            </p:cNvSpPr>
            <p:nvPr/>
          </p:nvSpPr>
          <p:spPr bwMode="auto">
            <a:xfrm rot="7743933" flipV="1">
              <a:off x="1739900" y="2006600"/>
              <a:ext cx="1270000" cy="1244600"/>
            </a:xfrm>
            <a:custGeom>
              <a:avLst/>
              <a:gdLst>
                <a:gd name="G0" fmla="+- 15126 0 0"/>
                <a:gd name="G1" fmla="+- 2912 0 0"/>
                <a:gd name="G2" fmla="+- 12158 0 2912"/>
                <a:gd name="G3" fmla="+- G2 0 2912"/>
                <a:gd name="G4" fmla="*/ G3 32768 32059"/>
                <a:gd name="G5" fmla="*/ G4 1 2"/>
                <a:gd name="G6" fmla="+- 21600 0 15126"/>
                <a:gd name="G7" fmla="*/ G6 2912 6079"/>
                <a:gd name="G8" fmla="+- G7 15126 0"/>
                <a:gd name="T0" fmla="*/ 15126 w 21600"/>
                <a:gd name="T1" fmla="*/ 0 h 21600"/>
                <a:gd name="T2" fmla="*/ 15126 w 21600"/>
                <a:gd name="T3" fmla="*/ 12158 h 21600"/>
                <a:gd name="T4" fmla="*/ 3237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gradFill rotWithShape="0">
              <a:gsLst>
                <a:gs pos="0">
                  <a:schemeClr val="accent2">
                    <a:alpha val="50000"/>
                  </a:schemeClr>
                </a:gs>
                <a:gs pos="100000">
                  <a:schemeClr val="accent2">
                    <a:gamma/>
                    <a:shade val="46275"/>
                    <a:invGamma/>
                    <a:alpha val="64000"/>
                  </a:schemeClr>
                </a:gs>
              </a:gsLst>
              <a:lin ang="5400000" scaled="1"/>
            </a:gradFill>
            <a:ln w="9525">
              <a:noFill/>
              <a:miter lim="800000"/>
              <a:headEnd/>
              <a:tailEnd/>
            </a:ln>
            <a:effectLst/>
          </p:spPr>
          <p:txBody>
            <a:bodyPr wrap="none" anchor="ctr"/>
            <a:lstStyle/>
            <a:p>
              <a:pPr eaLnBrk="1" hangingPunct="1">
                <a:defRPr/>
              </a:pPr>
              <a:endParaRPr lang="en-US">
                <a:ea typeface="+mn-ea"/>
              </a:endParaRPr>
            </a:p>
          </p:txBody>
        </p:sp>
        <p:sp>
          <p:nvSpPr>
            <p:cNvPr id="39966" name="Text Box 11"/>
            <p:cNvSpPr txBox="1">
              <a:spLocks noChangeArrowheads="1"/>
            </p:cNvSpPr>
            <p:nvPr/>
          </p:nvSpPr>
          <p:spPr bwMode="auto">
            <a:xfrm>
              <a:off x="1292225" y="1963738"/>
              <a:ext cx="271145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600" dirty="0"/>
                <a:t>service can assume / rely on the fact that the pre-condition holds</a:t>
              </a:r>
            </a:p>
          </p:txBody>
        </p:sp>
      </p:grpSp>
      <p:grpSp>
        <p:nvGrpSpPr>
          <p:cNvPr id="5" name="Group 19"/>
          <p:cNvGrpSpPr>
            <a:grpSpLocks/>
          </p:cNvGrpSpPr>
          <p:nvPr/>
        </p:nvGrpSpPr>
        <p:grpSpPr bwMode="auto">
          <a:xfrm>
            <a:off x="1343025" y="4610100"/>
            <a:ext cx="2393950" cy="1244600"/>
            <a:chOff x="1343025" y="4610100"/>
            <a:chExt cx="2393950" cy="1244600"/>
          </a:xfrm>
        </p:grpSpPr>
        <p:sp>
          <p:nvSpPr>
            <p:cNvPr id="449553" name="AutoShape 17"/>
            <p:cNvSpPr>
              <a:spLocks noChangeArrowheads="1"/>
            </p:cNvSpPr>
            <p:nvPr/>
          </p:nvSpPr>
          <p:spPr bwMode="auto">
            <a:xfrm rot="19392495" flipV="1">
              <a:off x="2463800" y="4610100"/>
              <a:ext cx="1270000" cy="1244600"/>
            </a:xfrm>
            <a:custGeom>
              <a:avLst/>
              <a:gdLst>
                <a:gd name="G0" fmla="+- 15126 0 0"/>
                <a:gd name="G1" fmla="+- 2912 0 0"/>
                <a:gd name="G2" fmla="+- 12158 0 2912"/>
                <a:gd name="G3" fmla="+- G2 0 2912"/>
                <a:gd name="G4" fmla="*/ G3 32768 32059"/>
                <a:gd name="G5" fmla="*/ G4 1 2"/>
                <a:gd name="G6" fmla="+- 21600 0 15126"/>
                <a:gd name="G7" fmla="*/ G6 2912 6079"/>
                <a:gd name="G8" fmla="+- G7 15126 0"/>
                <a:gd name="T0" fmla="*/ 15126 w 21600"/>
                <a:gd name="T1" fmla="*/ 0 h 21600"/>
                <a:gd name="T2" fmla="*/ 15126 w 21600"/>
                <a:gd name="T3" fmla="*/ 12158 h 21600"/>
                <a:gd name="T4" fmla="*/ 3237 w 21600"/>
                <a:gd name="T5" fmla="*/ 21600 h 21600"/>
                <a:gd name="T6" fmla="*/ 21600 w 21600"/>
                <a:gd name="T7" fmla="*/ 6079 h 21600"/>
                <a:gd name="T8" fmla="*/ 17694720 60000 65536"/>
                <a:gd name="T9" fmla="*/ 5898240 60000 65536"/>
                <a:gd name="T10" fmla="*/ 5898240 60000 65536"/>
                <a:gd name="T11" fmla="*/ 0 60000 65536"/>
                <a:gd name="T12" fmla="*/ 12427 w 21600"/>
                <a:gd name="T13" fmla="*/ G1 h 21600"/>
                <a:gd name="T14" fmla="*/ G8 w 21600"/>
                <a:gd name="T15" fmla="*/ G2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close/>
                </a:path>
              </a:pathLst>
            </a:custGeom>
            <a:gradFill rotWithShape="0">
              <a:gsLst>
                <a:gs pos="0">
                  <a:schemeClr val="accent2">
                    <a:alpha val="50000"/>
                  </a:schemeClr>
                </a:gs>
                <a:gs pos="100000">
                  <a:schemeClr val="accent2">
                    <a:gamma/>
                    <a:shade val="46275"/>
                    <a:invGamma/>
                    <a:alpha val="64000"/>
                  </a:schemeClr>
                </a:gs>
              </a:gsLst>
              <a:lin ang="5400000" scaled="1"/>
            </a:gradFill>
            <a:ln w="9525">
              <a:noFill/>
              <a:miter lim="800000"/>
              <a:headEnd/>
              <a:tailEnd/>
            </a:ln>
            <a:effectLst/>
          </p:spPr>
          <p:txBody>
            <a:bodyPr wrap="none" anchor="ctr"/>
            <a:lstStyle/>
            <a:p>
              <a:pPr eaLnBrk="1" hangingPunct="1">
                <a:defRPr/>
              </a:pPr>
              <a:endParaRPr lang="en-US">
                <a:ea typeface="+mn-ea"/>
              </a:endParaRPr>
            </a:p>
          </p:txBody>
        </p:sp>
        <p:sp>
          <p:nvSpPr>
            <p:cNvPr id="39964" name="Text Box 12"/>
            <p:cNvSpPr txBox="1">
              <a:spLocks noChangeArrowheads="1"/>
            </p:cNvSpPr>
            <p:nvPr/>
          </p:nvSpPr>
          <p:spPr bwMode="auto">
            <a:xfrm>
              <a:off x="1343025" y="5253038"/>
              <a:ext cx="2393950"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600"/>
                <a:t>service guarantees that the post-condition holds</a:t>
              </a:r>
            </a:p>
          </p:txBody>
        </p:sp>
      </p:grpSp>
      <p:sp>
        <p:nvSpPr>
          <p:cNvPr id="449554" name="Text Box 18"/>
          <p:cNvSpPr txBox="1">
            <a:spLocks noChangeArrowheads="1"/>
          </p:cNvSpPr>
          <p:nvPr/>
        </p:nvSpPr>
        <p:spPr bwMode="auto">
          <a:xfrm>
            <a:off x="1127125" y="3322638"/>
            <a:ext cx="2800350" cy="115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400" dirty="0"/>
              <a:t>frame condition guarantees that service only performs changes mentioned in the post-condition -- it </a:t>
            </a:r>
            <a:r>
              <a:rPr lang="en-US" altLang="x-none" sz="1400" dirty="0" err="1"/>
              <a:t>doesn</a:t>
            </a:r>
            <a:r>
              <a:rPr lang="ja-JP" altLang="en-US" sz="1400"/>
              <a:t>’</a:t>
            </a:r>
            <a:r>
              <a:rPr lang="en-US" altLang="ja-JP" sz="1400" dirty="0"/>
              <a:t>t interfere or mess with anything else.</a:t>
            </a:r>
            <a:endParaRPr lang="en-US" altLang="x-none" sz="1400" dirty="0"/>
          </a:p>
        </p:txBody>
      </p:sp>
      <p:grpSp>
        <p:nvGrpSpPr>
          <p:cNvPr id="6" name="Group 12"/>
          <p:cNvGrpSpPr>
            <a:grpSpLocks/>
          </p:cNvGrpSpPr>
          <p:nvPr/>
        </p:nvGrpSpPr>
        <p:grpSpPr bwMode="auto">
          <a:xfrm>
            <a:off x="6388100" y="1926991"/>
            <a:ext cx="2565400" cy="828913"/>
            <a:chOff x="3520534" y="3107538"/>
            <a:chExt cx="3237379" cy="829462"/>
          </a:xfrm>
        </p:grpSpPr>
        <p:sp>
          <p:nvSpPr>
            <p:cNvPr id="23" name="Text Box 12"/>
            <p:cNvSpPr txBox="1">
              <a:spLocks noChangeArrowheads="1"/>
            </p:cNvSpPr>
            <p:nvPr/>
          </p:nvSpPr>
          <p:spPr bwMode="auto">
            <a:xfrm>
              <a:off x="4768608" y="3107538"/>
              <a:ext cx="1989305" cy="739153"/>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400" b="1" dirty="0"/>
                <a:t>V-Prove</a:t>
              </a:r>
              <a:r>
                <a:rPr lang="en-US" altLang="x-none" sz="1400" dirty="0"/>
                <a:t>: Must prove that pre-condition holds</a:t>
              </a:r>
              <a:endParaRPr lang="en-US" altLang="x-none" sz="1400" i="1" dirty="0"/>
            </a:p>
          </p:txBody>
        </p:sp>
        <p:sp>
          <p:nvSpPr>
            <p:cNvPr id="39962" name="Line 13"/>
            <p:cNvSpPr>
              <a:spLocks noChangeShapeType="1"/>
            </p:cNvSpPr>
            <p:nvPr/>
          </p:nvSpPr>
          <p:spPr bwMode="auto">
            <a:xfrm flipH="1">
              <a:off x="3520534" y="3479791"/>
              <a:ext cx="1202490" cy="45720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grpSp>
      <p:grpSp>
        <p:nvGrpSpPr>
          <p:cNvPr id="7" name="Group 12"/>
          <p:cNvGrpSpPr>
            <a:grpSpLocks/>
          </p:cNvGrpSpPr>
          <p:nvPr/>
        </p:nvGrpSpPr>
        <p:grpSpPr bwMode="auto">
          <a:xfrm>
            <a:off x="2628900" y="1228490"/>
            <a:ext cx="2565400" cy="828913"/>
            <a:chOff x="3520534" y="3107539"/>
            <a:chExt cx="3237379" cy="829461"/>
          </a:xfrm>
        </p:grpSpPr>
        <p:sp>
          <p:nvSpPr>
            <p:cNvPr id="26" name="Text Box 12"/>
            <p:cNvSpPr txBox="1">
              <a:spLocks noChangeArrowheads="1"/>
            </p:cNvSpPr>
            <p:nvPr/>
          </p:nvSpPr>
          <p:spPr bwMode="auto">
            <a:xfrm>
              <a:off x="4768608" y="3107539"/>
              <a:ext cx="1989305" cy="739153"/>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400" b="1" dirty="0"/>
                <a:t>V-Know</a:t>
              </a:r>
              <a:r>
                <a:rPr lang="en-US" altLang="x-none" sz="1400" dirty="0"/>
                <a:t>:</a:t>
              </a:r>
            </a:p>
            <a:p>
              <a:pPr eaLnBrk="1" hangingPunct="1"/>
              <a:r>
                <a:rPr lang="en-US" altLang="x-none" sz="1400" i="1" dirty="0"/>
                <a:t>Pre-condition added to fact set</a:t>
              </a:r>
            </a:p>
          </p:txBody>
        </p:sp>
        <p:sp>
          <p:nvSpPr>
            <p:cNvPr id="39960" name="Line 13"/>
            <p:cNvSpPr>
              <a:spLocks noChangeShapeType="1"/>
            </p:cNvSpPr>
            <p:nvPr/>
          </p:nvSpPr>
          <p:spPr bwMode="auto">
            <a:xfrm flipH="1">
              <a:off x="3520534" y="3479791"/>
              <a:ext cx="1202490" cy="45720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grpSp>
      <p:grpSp>
        <p:nvGrpSpPr>
          <p:cNvPr id="8" name="Group 12"/>
          <p:cNvGrpSpPr>
            <a:grpSpLocks/>
          </p:cNvGrpSpPr>
          <p:nvPr/>
        </p:nvGrpSpPr>
        <p:grpSpPr bwMode="auto">
          <a:xfrm>
            <a:off x="2514600" y="5575297"/>
            <a:ext cx="2286000" cy="1001950"/>
            <a:chOff x="3873120" y="2844778"/>
            <a:chExt cx="2884793" cy="1002496"/>
          </a:xfrm>
        </p:grpSpPr>
        <p:sp>
          <p:nvSpPr>
            <p:cNvPr id="29" name="Text Box 12"/>
            <p:cNvSpPr txBox="1">
              <a:spLocks noChangeArrowheads="1"/>
            </p:cNvSpPr>
            <p:nvPr/>
          </p:nvSpPr>
          <p:spPr bwMode="auto">
            <a:xfrm>
              <a:off x="4768608" y="3108207"/>
              <a:ext cx="1989305" cy="739067"/>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400" b="1" dirty="0"/>
                <a:t>V-Prove</a:t>
              </a:r>
              <a:r>
                <a:rPr lang="en-US" altLang="x-none" sz="1400" dirty="0"/>
                <a:t>: Must prove that post-condition holds</a:t>
              </a:r>
              <a:endParaRPr lang="en-US" altLang="x-none" sz="1400" i="1" dirty="0"/>
            </a:p>
          </p:txBody>
        </p:sp>
        <p:sp>
          <p:nvSpPr>
            <p:cNvPr id="39958" name="Line 13"/>
            <p:cNvSpPr>
              <a:spLocks noChangeShapeType="1"/>
            </p:cNvSpPr>
            <p:nvPr/>
          </p:nvSpPr>
          <p:spPr bwMode="auto">
            <a:xfrm flipH="1" flipV="1">
              <a:off x="3873120" y="2844778"/>
              <a:ext cx="849904" cy="635013"/>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grpSp>
      <p:grpSp>
        <p:nvGrpSpPr>
          <p:cNvPr id="9" name="Group 12"/>
          <p:cNvGrpSpPr>
            <a:grpSpLocks/>
          </p:cNvGrpSpPr>
          <p:nvPr/>
        </p:nvGrpSpPr>
        <p:grpSpPr bwMode="auto">
          <a:xfrm>
            <a:off x="7046913" y="4508500"/>
            <a:ext cx="1576387" cy="2010014"/>
            <a:chOff x="3822149" y="1854157"/>
            <a:chExt cx="1990192" cy="2010793"/>
          </a:xfrm>
        </p:grpSpPr>
        <p:sp>
          <p:nvSpPr>
            <p:cNvPr id="32" name="Text Box 12"/>
            <p:cNvSpPr txBox="1">
              <a:spLocks noChangeArrowheads="1"/>
            </p:cNvSpPr>
            <p:nvPr/>
          </p:nvSpPr>
          <p:spPr bwMode="auto">
            <a:xfrm>
              <a:off x="3822149" y="3126000"/>
              <a:ext cx="1990192" cy="738950"/>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400" b="1" dirty="0"/>
                <a:t>V-Know</a:t>
              </a:r>
              <a:r>
                <a:rPr lang="en-US" altLang="x-none" sz="1400" dirty="0"/>
                <a:t>: Post-condition added to the fact set</a:t>
              </a:r>
              <a:endParaRPr lang="en-US" altLang="x-none" sz="1400" i="1" dirty="0"/>
            </a:p>
          </p:txBody>
        </p:sp>
        <p:sp>
          <p:nvSpPr>
            <p:cNvPr id="39956" name="Line 13"/>
            <p:cNvSpPr>
              <a:spLocks noChangeShapeType="1"/>
            </p:cNvSpPr>
            <p:nvPr/>
          </p:nvSpPr>
          <p:spPr bwMode="auto">
            <a:xfrm flipH="1" flipV="1">
              <a:off x="4530211" y="1854157"/>
              <a:ext cx="705665" cy="1308126"/>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grpSp>
      <p:pic>
        <p:nvPicPr>
          <p:cNvPr id="39954" name="Picture 39"/>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8382000" y="50800"/>
            <a:ext cx="6985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Box 18">
            <a:extLst>
              <a:ext uri="{FF2B5EF4-FFF2-40B4-BE49-F238E27FC236}">
                <a16:creationId xmlns:a16="http://schemas.microsoft.com/office/drawing/2014/main" id="{61F617C8-1DC3-AC79-2B43-A2483B20EB09}"/>
              </a:ext>
            </a:extLst>
          </p:cNvPr>
          <p:cNvSpPr txBox="1">
            <a:spLocks noChangeArrowheads="1"/>
          </p:cNvSpPr>
          <p:nvPr/>
        </p:nvSpPr>
        <p:spPr bwMode="auto">
          <a:xfrm>
            <a:off x="6563023" y="5070154"/>
            <a:ext cx="28003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r>
              <a:rPr lang="en-US" altLang="x-none" sz="1400" dirty="0"/>
              <a:t>Can deduce that non-modified variables retain their values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95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9554"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696519-DE9A-4F87-35E5-EB6AB727EE20}"/>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7C9C37B6-55EB-71A9-3C74-644CFD168098}"/>
              </a:ext>
            </a:extLst>
          </p:cNvPr>
          <p:cNvPicPr>
            <a:picLocks noChangeAspect="1"/>
          </p:cNvPicPr>
          <p:nvPr/>
        </p:nvPicPr>
        <p:blipFill>
          <a:blip r:embed="rId2"/>
          <a:stretch>
            <a:fillRect/>
          </a:stretch>
        </p:blipFill>
        <p:spPr>
          <a:xfrm>
            <a:off x="1066800" y="2051050"/>
            <a:ext cx="6388100" cy="3441700"/>
          </a:xfrm>
          <a:prstGeom prst="rect">
            <a:avLst/>
          </a:prstGeom>
        </p:spPr>
      </p:pic>
      <p:sp>
        <p:nvSpPr>
          <p:cNvPr id="2" name="Title 1">
            <a:extLst>
              <a:ext uri="{FF2B5EF4-FFF2-40B4-BE49-F238E27FC236}">
                <a16:creationId xmlns:a16="http://schemas.microsoft.com/office/drawing/2014/main" id="{03658BE2-4661-F84B-BB63-2642F33A9595}"/>
              </a:ext>
            </a:extLst>
          </p:cNvPr>
          <p:cNvSpPr>
            <a:spLocks noGrp="1"/>
          </p:cNvSpPr>
          <p:nvPr>
            <p:ph type="title"/>
          </p:nvPr>
        </p:nvSpPr>
        <p:spPr/>
        <p:txBody>
          <a:bodyPr/>
          <a:lstStyle/>
          <a:p>
            <a:r>
              <a:rPr lang="en-US" dirty="0"/>
              <a:t>Verification Problems</a:t>
            </a:r>
          </a:p>
        </p:txBody>
      </p:sp>
      <p:sp>
        <p:nvSpPr>
          <p:cNvPr id="3" name="Slide Number Placeholder 2">
            <a:extLst>
              <a:ext uri="{FF2B5EF4-FFF2-40B4-BE49-F238E27FC236}">
                <a16:creationId xmlns:a16="http://schemas.microsoft.com/office/drawing/2014/main" id="{A8E9B9BF-170C-5BB0-7D14-7266F322FAF5}"/>
              </a:ext>
            </a:extLst>
          </p:cNvPr>
          <p:cNvSpPr>
            <a:spLocks noGrp="1"/>
          </p:cNvSpPr>
          <p:nvPr>
            <p:ph type="sldNum" sz="quarter" idx="11"/>
          </p:nvPr>
        </p:nvSpPr>
        <p:spPr/>
        <p:txBody>
          <a:bodyPr/>
          <a:lstStyle/>
          <a:p>
            <a:pPr>
              <a:defRPr/>
            </a:pPr>
            <a:fld id="{6E0AA622-F4CE-604D-A669-CD3D12FC535C}" type="slidenum">
              <a:rPr lang="en-US" smtClean="0"/>
              <a:pPr>
                <a:defRPr/>
              </a:pPr>
              <a:t>4</a:t>
            </a:fld>
            <a:endParaRPr lang="en-US"/>
          </a:p>
        </p:txBody>
      </p:sp>
      <p:sp>
        <p:nvSpPr>
          <p:cNvPr id="5" name="Text Box 4">
            <a:extLst>
              <a:ext uri="{FF2B5EF4-FFF2-40B4-BE49-F238E27FC236}">
                <a16:creationId xmlns:a16="http://schemas.microsoft.com/office/drawing/2014/main" id="{B43D2574-A054-1759-41A7-574D53AD29CF}"/>
              </a:ext>
            </a:extLst>
          </p:cNvPr>
          <p:cNvSpPr txBox="1">
            <a:spLocks noChangeArrowheads="1"/>
          </p:cNvSpPr>
          <p:nvPr/>
        </p:nvSpPr>
        <p:spPr bwMode="auto">
          <a:xfrm>
            <a:off x="586580" y="1221401"/>
            <a:ext cx="7462838"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a:t>Problem markers and red squiggles mark verification failures in code.  </a:t>
            </a:r>
          </a:p>
        </p:txBody>
      </p:sp>
      <p:grpSp>
        <p:nvGrpSpPr>
          <p:cNvPr id="7" name="Group 10">
            <a:extLst>
              <a:ext uri="{FF2B5EF4-FFF2-40B4-BE49-F238E27FC236}">
                <a16:creationId xmlns:a16="http://schemas.microsoft.com/office/drawing/2014/main" id="{76EF046D-007B-98EB-4D03-BA78B5EEC1F2}"/>
              </a:ext>
            </a:extLst>
          </p:cNvPr>
          <p:cNvGrpSpPr>
            <a:grpSpLocks/>
          </p:cNvGrpSpPr>
          <p:nvPr/>
        </p:nvGrpSpPr>
        <p:grpSpPr bwMode="auto">
          <a:xfrm>
            <a:off x="1689100" y="5070187"/>
            <a:ext cx="2654299" cy="1240546"/>
            <a:chOff x="6046647" y="3388062"/>
            <a:chExt cx="1759851" cy="1243563"/>
          </a:xfrm>
        </p:grpSpPr>
        <p:sp>
          <p:nvSpPr>
            <p:cNvPr id="8" name="Text Box 12">
              <a:extLst>
                <a:ext uri="{FF2B5EF4-FFF2-40B4-BE49-F238E27FC236}">
                  <a16:creationId xmlns:a16="http://schemas.microsoft.com/office/drawing/2014/main" id="{A901ECA8-6352-E3BE-00A9-5C4A69EEC9A6}"/>
                </a:ext>
              </a:extLst>
            </p:cNvPr>
            <p:cNvSpPr txBox="1">
              <a:spLocks noChangeArrowheads="1"/>
            </p:cNvSpPr>
            <p:nvPr/>
          </p:nvSpPr>
          <p:spPr bwMode="auto">
            <a:xfrm>
              <a:off x="6046647" y="4107133"/>
              <a:ext cx="1759851" cy="524492"/>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Hovering on a marker shows a tool tip with more information</a:t>
              </a:r>
            </a:p>
          </p:txBody>
        </p:sp>
        <p:sp>
          <p:nvSpPr>
            <p:cNvPr id="9" name="Line 13">
              <a:extLst>
                <a:ext uri="{FF2B5EF4-FFF2-40B4-BE49-F238E27FC236}">
                  <a16:creationId xmlns:a16="http://schemas.microsoft.com/office/drawing/2014/main" id="{34089CB7-B6D0-64A0-9376-7CE95A235A37}"/>
                </a:ext>
              </a:extLst>
            </p:cNvPr>
            <p:cNvSpPr>
              <a:spLocks noChangeShapeType="1"/>
            </p:cNvSpPr>
            <p:nvPr/>
          </p:nvSpPr>
          <p:spPr bwMode="auto">
            <a:xfrm flipH="1" flipV="1">
              <a:off x="6270509" y="3388062"/>
              <a:ext cx="222414" cy="719071"/>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0" name="Group 10">
            <a:extLst>
              <a:ext uri="{FF2B5EF4-FFF2-40B4-BE49-F238E27FC236}">
                <a16:creationId xmlns:a16="http://schemas.microsoft.com/office/drawing/2014/main" id="{4F3277DA-B08E-F92E-4D6F-3F49CD88E52C}"/>
              </a:ext>
            </a:extLst>
          </p:cNvPr>
          <p:cNvGrpSpPr>
            <a:grpSpLocks/>
          </p:cNvGrpSpPr>
          <p:nvPr/>
        </p:nvGrpSpPr>
        <p:grpSpPr bwMode="auto">
          <a:xfrm>
            <a:off x="5181604" y="2911474"/>
            <a:ext cx="2209801" cy="1588422"/>
            <a:chOff x="6046648" y="3147325"/>
            <a:chExt cx="1465140" cy="1592285"/>
          </a:xfrm>
        </p:grpSpPr>
        <p:sp>
          <p:nvSpPr>
            <p:cNvPr id="11" name="Text Box 12">
              <a:extLst>
                <a:ext uri="{FF2B5EF4-FFF2-40B4-BE49-F238E27FC236}">
                  <a16:creationId xmlns:a16="http://schemas.microsoft.com/office/drawing/2014/main" id="{9CCEFA66-23FA-AAA7-D093-BE35B1B56DD6}"/>
                </a:ext>
              </a:extLst>
            </p:cNvPr>
            <p:cNvSpPr txBox="1">
              <a:spLocks noChangeArrowheads="1"/>
            </p:cNvSpPr>
            <p:nvPr/>
          </p:nvSpPr>
          <p:spPr bwMode="auto">
            <a:xfrm>
              <a:off x="6046648" y="3999150"/>
              <a:ext cx="1465140" cy="74046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Clicking on a problem marker brings up more information</a:t>
              </a:r>
            </a:p>
          </p:txBody>
        </p:sp>
        <p:sp>
          <p:nvSpPr>
            <p:cNvPr id="12" name="Line 13">
              <a:extLst>
                <a:ext uri="{FF2B5EF4-FFF2-40B4-BE49-F238E27FC236}">
                  <a16:creationId xmlns:a16="http://schemas.microsoft.com/office/drawing/2014/main" id="{DEDA96E0-21BC-C629-3237-827F6DFCBE69}"/>
                </a:ext>
              </a:extLst>
            </p:cNvPr>
            <p:cNvSpPr>
              <a:spLocks noChangeShapeType="1"/>
            </p:cNvSpPr>
            <p:nvPr/>
          </p:nvSpPr>
          <p:spPr bwMode="auto">
            <a:xfrm flipH="1" flipV="1">
              <a:off x="6299256" y="3147325"/>
              <a:ext cx="202088" cy="851825"/>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30256438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0057F-C4B4-971B-F806-4F81115F53E9}"/>
              </a:ext>
            </a:extLst>
          </p:cNvPr>
          <p:cNvSpPr>
            <a:spLocks noGrp="1"/>
          </p:cNvSpPr>
          <p:nvPr>
            <p:ph type="title"/>
          </p:nvPr>
        </p:nvSpPr>
        <p:spPr/>
        <p:txBody>
          <a:bodyPr/>
          <a:lstStyle/>
          <a:p>
            <a:r>
              <a:rPr lang="en-US" dirty="0"/>
              <a:t>Bulb: Shows Facts</a:t>
            </a:r>
          </a:p>
        </p:txBody>
      </p:sp>
      <p:sp>
        <p:nvSpPr>
          <p:cNvPr id="3" name="Slide Number Placeholder 2">
            <a:extLst>
              <a:ext uri="{FF2B5EF4-FFF2-40B4-BE49-F238E27FC236}">
                <a16:creationId xmlns:a16="http://schemas.microsoft.com/office/drawing/2014/main" id="{398E9885-D2D1-AC35-3398-DAAAA9228A73}"/>
              </a:ext>
            </a:extLst>
          </p:cNvPr>
          <p:cNvSpPr>
            <a:spLocks noGrp="1"/>
          </p:cNvSpPr>
          <p:nvPr>
            <p:ph type="sldNum" sz="quarter" idx="11"/>
          </p:nvPr>
        </p:nvSpPr>
        <p:spPr/>
        <p:txBody>
          <a:bodyPr/>
          <a:lstStyle/>
          <a:p>
            <a:pPr>
              <a:defRPr/>
            </a:pPr>
            <a:fld id="{6E0AA622-F4CE-604D-A669-CD3D12FC535C}" type="slidenum">
              <a:rPr lang="en-US" smtClean="0"/>
              <a:pPr>
                <a:defRPr/>
              </a:pPr>
              <a:t>5</a:t>
            </a:fld>
            <a:endParaRPr lang="en-US"/>
          </a:p>
        </p:txBody>
      </p:sp>
      <p:pic>
        <p:nvPicPr>
          <p:cNvPr id="4" name="Picture 3">
            <a:extLst>
              <a:ext uri="{FF2B5EF4-FFF2-40B4-BE49-F238E27FC236}">
                <a16:creationId xmlns:a16="http://schemas.microsoft.com/office/drawing/2014/main" id="{4D996695-4CE5-3355-6947-D25E29F87539}"/>
              </a:ext>
            </a:extLst>
          </p:cNvPr>
          <p:cNvPicPr>
            <a:picLocks noChangeAspect="1"/>
          </p:cNvPicPr>
          <p:nvPr/>
        </p:nvPicPr>
        <p:blipFill>
          <a:blip r:embed="rId2"/>
          <a:stretch>
            <a:fillRect/>
          </a:stretch>
        </p:blipFill>
        <p:spPr>
          <a:xfrm>
            <a:off x="685800" y="2057400"/>
            <a:ext cx="7772400" cy="2951083"/>
          </a:xfrm>
          <a:prstGeom prst="rect">
            <a:avLst/>
          </a:prstGeom>
        </p:spPr>
      </p:pic>
      <p:sp>
        <p:nvSpPr>
          <p:cNvPr id="5" name="Text Box 4">
            <a:extLst>
              <a:ext uri="{FF2B5EF4-FFF2-40B4-BE49-F238E27FC236}">
                <a16:creationId xmlns:a16="http://schemas.microsoft.com/office/drawing/2014/main" id="{B2CFBD32-CA3B-6BDC-F110-91E9222016E7}"/>
              </a:ext>
            </a:extLst>
          </p:cNvPr>
          <p:cNvSpPr txBox="1">
            <a:spLocks noChangeArrowheads="1"/>
          </p:cNvSpPr>
          <p:nvPr/>
        </p:nvSpPr>
        <p:spPr bwMode="auto">
          <a:xfrm>
            <a:off x="586580" y="1221401"/>
            <a:ext cx="7462838"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err="1"/>
              <a:t>Logika</a:t>
            </a:r>
            <a:r>
              <a:rPr lang="en-US" altLang="en-US" sz="1600" dirty="0"/>
              <a:t> works in a </a:t>
            </a:r>
            <a:r>
              <a:rPr lang="en-US" altLang="en-US" sz="1600" i="1" dirty="0"/>
              <a:t>forwards</a:t>
            </a:r>
            <a:r>
              <a:rPr lang="en-US" altLang="en-US" sz="1600" dirty="0"/>
              <a:t> direction and accumulates </a:t>
            </a:r>
            <a:r>
              <a:rPr lang="en-US" altLang="en-US" sz="1600" i="1" dirty="0"/>
              <a:t>facts</a:t>
            </a:r>
            <a:r>
              <a:rPr lang="en-US" altLang="en-US" sz="1600" dirty="0"/>
              <a:t> based on the statements and specifications that it encounters</a:t>
            </a:r>
          </a:p>
        </p:txBody>
      </p:sp>
      <p:grpSp>
        <p:nvGrpSpPr>
          <p:cNvPr id="14" name="Group 13">
            <a:extLst>
              <a:ext uri="{FF2B5EF4-FFF2-40B4-BE49-F238E27FC236}">
                <a16:creationId xmlns:a16="http://schemas.microsoft.com/office/drawing/2014/main" id="{1EF2D8F4-6B13-A45E-AE1B-2CC446957FEC}"/>
              </a:ext>
            </a:extLst>
          </p:cNvPr>
          <p:cNvGrpSpPr/>
          <p:nvPr/>
        </p:nvGrpSpPr>
        <p:grpSpPr>
          <a:xfrm>
            <a:off x="1066800" y="4648200"/>
            <a:ext cx="5656755" cy="1716109"/>
            <a:chOff x="1066800" y="4648200"/>
            <a:chExt cx="5656755" cy="1716109"/>
          </a:xfrm>
        </p:grpSpPr>
        <p:sp>
          <p:nvSpPr>
            <p:cNvPr id="6" name="Rectangle 5">
              <a:extLst>
                <a:ext uri="{FF2B5EF4-FFF2-40B4-BE49-F238E27FC236}">
                  <a16:creationId xmlns:a16="http://schemas.microsoft.com/office/drawing/2014/main" id="{129194A1-4F1D-F174-7594-5052E5521F05}"/>
                </a:ext>
              </a:extLst>
            </p:cNvPr>
            <p:cNvSpPr/>
            <p:nvPr/>
          </p:nvSpPr>
          <p:spPr bwMode="auto">
            <a:xfrm>
              <a:off x="1066800" y="4648200"/>
              <a:ext cx="228600" cy="3048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7" name="Group 10">
              <a:extLst>
                <a:ext uri="{FF2B5EF4-FFF2-40B4-BE49-F238E27FC236}">
                  <a16:creationId xmlns:a16="http://schemas.microsoft.com/office/drawing/2014/main" id="{C7352F7C-90C0-3F48-1760-5016B917CA84}"/>
                </a:ext>
              </a:extLst>
            </p:cNvPr>
            <p:cNvGrpSpPr>
              <a:grpSpLocks/>
            </p:cNvGrpSpPr>
            <p:nvPr/>
          </p:nvGrpSpPr>
          <p:grpSpPr bwMode="auto">
            <a:xfrm>
              <a:off x="1295398" y="4953000"/>
              <a:ext cx="5428157" cy="1411309"/>
              <a:chOff x="4855892" y="3540835"/>
              <a:chExt cx="3598971" cy="1414741"/>
            </a:xfrm>
          </p:grpSpPr>
          <p:sp>
            <p:nvSpPr>
              <p:cNvPr id="8" name="Text Box 12">
                <a:extLst>
                  <a:ext uri="{FF2B5EF4-FFF2-40B4-BE49-F238E27FC236}">
                    <a16:creationId xmlns:a16="http://schemas.microsoft.com/office/drawing/2014/main" id="{B0417B43-3249-9C9F-5540-447F8DF7EB3D}"/>
                  </a:ext>
                </a:extLst>
              </p:cNvPr>
              <p:cNvSpPr txBox="1">
                <a:spLocks noChangeArrowheads="1"/>
              </p:cNvSpPr>
              <p:nvPr/>
            </p:nvSpPr>
            <p:spPr bwMode="auto">
              <a:xfrm>
                <a:off x="6046646" y="3783181"/>
                <a:ext cx="2408217" cy="117239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Clicking on the light bulb annotation shows the current </a:t>
                </a:r>
                <a:r>
                  <a:rPr lang="en-US" altLang="x-none" sz="1400" b="1" i="1" dirty="0"/>
                  <a:t>fact set </a:t>
                </a:r>
                <a:r>
                  <a:rPr lang="en-US" altLang="x-none" sz="1400" i="1" dirty="0"/>
                  <a:t>(before the current statement is executed).  In this case, we are displaying the </a:t>
                </a:r>
                <a:r>
                  <a:rPr lang="en-US" altLang="x-none" sz="1400" b="1" i="1" dirty="0"/>
                  <a:t>pre-state</a:t>
                </a:r>
                <a:r>
                  <a:rPr lang="en-US" altLang="x-none" sz="1400" i="1" dirty="0"/>
                  <a:t> of the statement at line 9.</a:t>
                </a:r>
              </a:p>
            </p:txBody>
          </p:sp>
          <p:sp>
            <p:nvSpPr>
              <p:cNvPr id="9" name="Line 13">
                <a:extLst>
                  <a:ext uri="{FF2B5EF4-FFF2-40B4-BE49-F238E27FC236}">
                    <a16:creationId xmlns:a16="http://schemas.microsoft.com/office/drawing/2014/main" id="{D3269376-CE47-A242-3B2C-FC336BD8124B}"/>
                  </a:ext>
                </a:extLst>
              </p:cNvPr>
              <p:cNvSpPr>
                <a:spLocks noChangeShapeType="1"/>
              </p:cNvSpPr>
              <p:nvPr/>
            </p:nvSpPr>
            <p:spPr bwMode="auto">
              <a:xfrm flipH="1" flipV="1">
                <a:off x="4855892" y="3540835"/>
                <a:ext cx="1165491" cy="87413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grpSp>
        <p:nvGrpSpPr>
          <p:cNvPr id="15" name="Group 14">
            <a:extLst>
              <a:ext uri="{FF2B5EF4-FFF2-40B4-BE49-F238E27FC236}">
                <a16:creationId xmlns:a16="http://schemas.microsoft.com/office/drawing/2014/main" id="{BB0F5F39-1B06-EBF5-5F99-D99F238EAFFE}"/>
              </a:ext>
            </a:extLst>
          </p:cNvPr>
          <p:cNvGrpSpPr/>
          <p:nvPr/>
        </p:nvGrpSpPr>
        <p:grpSpPr>
          <a:xfrm>
            <a:off x="4648200" y="2895600"/>
            <a:ext cx="2514601" cy="1706440"/>
            <a:chOff x="4648200" y="2895600"/>
            <a:chExt cx="2514601" cy="1706440"/>
          </a:xfrm>
        </p:grpSpPr>
        <p:sp>
          <p:nvSpPr>
            <p:cNvPr id="10" name="Rectangle 9">
              <a:extLst>
                <a:ext uri="{FF2B5EF4-FFF2-40B4-BE49-F238E27FC236}">
                  <a16:creationId xmlns:a16="http://schemas.microsoft.com/office/drawing/2014/main" id="{3E5B8B91-3DB5-0EE4-8ECF-8DDD0805141E}"/>
                </a:ext>
              </a:extLst>
            </p:cNvPr>
            <p:cNvSpPr/>
            <p:nvPr/>
          </p:nvSpPr>
          <p:spPr bwMode="auto">
            <a:xfrm>
              <a:off x="4648200" y="2895600"/>
              <a:ext cx="1600200" cy="685800"/>
            </a:xfrm>
            <a:prstGeom prst="rect">
              <a:avLst/>
            </a:prstGeom>
            <a:noFill/>
            <a:ln w="38100" cap="flat" cmpd="sng" algn="ctr">
              <a:solidFill>
                <a:srgbClr val="78B044"/>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11" name="Group 10">
              <a:extLst>
                <a:ext uri="{FF2B5EF4-FFF2-40B4-BE49-F238E27FC236}">
                  <a16:creationId xmlns:a16="http://schemas.microsoft.com/office/drawing/2014/main" id="{165B0CFB-6670-6A97-B9B9-035C51A0FDC9}"/>
                </a:ext>
              </a:extLst>
            </p:cNvPr>
            <p:cNvGrpSpPr>
              <a:grpSpLocks/>
            </p:cNvGrpSpPr>
            <p:nvPr/>
          </p:nvGrpSpPr>
          <p:grpSpPr bwMode="auto">
            <a:xfrm>
              <a:off x="4896944" y="3599792"/>
              <a:ext cx="2265857" cy="1002248"/>
              <a:chOff x="6046645" y="3626939"/>
              <a:chExt cx="1502306" cy="1004685"/>
            </a:xfrm>
          </p:grpSpPr>
          <p:sp>
            <p:nvSpPr>
              <p:cNvPr id="12" name="Text Box 12">
                <a:extLst>
                  <a:ext uri="{FF2B5EF4-FFF2-40B4-BE49-F238E27FC236}">
                    <a16:creationId xmlns:a16="http://schemas.microsoft.com/office/drawing/2014/main" id="{0C9D5836-EC70-F409-5B37-8A51EBB0930E}"/>
                  </a:ext>
                </a:extLst>
              </p:cNvPr>
              <p:cNvSpPr txBox="1">
                <a:spLocks noChangeArrowheads="1"/>
              </p:cNvSpPr>
              <p:nvPr/>
            </p:nvSpPr>
            <p:spPr bwMode="auto">
              <a:xfrm>
                <a:off x="6046645" y="4107132"/>
                <a:ext cx="1502306" cy="524492"/>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The fact set representing the pre-state of line 9</a:t>
                </a:r>
              </a:p>
            </p:txBody>
          </p:sp>
          <p:sp>
            <p:nvSpPr>
              <p:cNvPr id="13" name="Line 13">
                <a:extLst>
                  <a:ext uri="{FF2B5EF4-FFF2-40B4-BE49-F238E27FC236}">
                    <a16:creationId xmlns:a16="http://schemas.microsoft.com/office/drawing/2014/main" id="{DA3685C5-320D-AD35-A7DB-60A4FAB9EF6C}"/>
                  </a:ext>
                </a:extLst>
              </p:cNvPr>
              <p:cNvSpPr>
                <a:spLocks noChangeShapeType="1"/>
              </p:cNvSpPr>
              <p:nvPr/>
            </p:nvSpPr>
            <p:spPr bwMode="auto">
              <a:xfrm flipH="1" flipV="1">
                <a:off x="6196016" y="3626939"/>
                <a:ext cx="190928" cy="480193"/>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spTree>
    <p:extLst>
      <p:ext uri="{BB962C8B-B14F-4D97-AF65-F5344CB8AC3E}">
        <p14:creationId xmlns:p14="http://schemas.microsoft.com/office/powerpoint/2010/main" val="14464211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EAF17-0B1B-4F32-F9E3-F5667BA87A05}"/>
            </a:ext>
          </a:extLst>
        </p:cNvPr>
        <p:cNvGrpSpPr/>
        <p:nvPr/>
      </p:nvGrpSpPr>
      <p:grpSpPr>
        <a:xfrm>
          <a:off x="0" y="0"/>
          <a:ext cx="0" cy="0"/>
          <a:chOff x="0" y="0"/>
          <a:chExt cx="0" cy="0"/>
        </a:xfrm>
      </p:grpSpPr>
      <p:pic>
        <p:nvPicPr>
          <p:cNvPr id="14" name="Picture 13">
            <a:extLst>
              <a:ext uri="{FF2B5EF4-FFF2-40B4-BE49-F238E27FC236}">
                <a16:creationId xmlns:a16="http://schemas.microsoft.com/office/drawing/2014/main" id="{69FD3759-2D7A-954B-29F8-9D19B42D18A6}"/>
              </a:ext>
            </a:extLst>
          </p:cNvPr>
          <p:cNvPicPr>
            <a:picLocks noChangeAspect="1"/>
          </p:cNvPicPr>
          <p:nvPr/>
        </p:nvPicPr>
        <p:blipFill>
          <a:blip r:embed="rId2"/>
          <a:stretch>
            <a:fillRect/>
          </a:stretch>
        </p:blipFill>
        <p:spPr>
          <a:xfrm>
            <a:off x="685800" y="1897715"/>
            <a:ext cx="7772400" cy="4138863"/>
          </a:xfrm>
          <a:prstGeom prst="rect">
            <a:avLst/>
          </a:prstGeom>
        </p:spPr>
      </p:pic>
      <p:sp>
        <p:nvSpPr>
          <p:cNvPr id="2" name="Title 1">
            <a:extLst>
              <a:ext uri="{FF2B5EF4-FFF2-40B4-BE49-F238E27FC236}">
                <a16:creationId xmlns:a16="http://schemas.microsoft.com/office/drawing/2014/main" id="{F6FD540A-07DD-3794-C0AD-11190B8F9C54}"/>
              </a:ext>
            </a:extLst>
          </p:cNvPr>
          <p:cNvSpPr>
            <a:spLocks noGrp="1"/>
          </p:cNvSpPr>
          <p:nvPr>
            <p:ph type="title"/>
          </p:nvPr>
        </p:nvSpPr>
        <p:spPr/>
        <p:txBody>
          <a:bodyPr/>
          <a:lstStyle/>
          <a:p>
            <a:r>
              <a:rPr lang="en-US" dirty="0"/>
              <a:t>Bolt: Shows </a:t>
            </a:r>
            <a:r>
              <a:rPr lang="en-US" dirty="0" err="1"/>
              <a:t>Summonings</a:t>
            </a:r>
            <a:endParaRPr lang="en-US" dirty="0"/>
          </a:p>
        </p:txBody>
      </p:sp>
      <p:sp>
        <p:nvSpPr>
          <p:cNvPr id="3" name="Slide Number Placeholder 2">
            <a:extLst>
              <a:ext uri="{FF2B5EF4-FFF2-40B4-BE49-F238E27FC236}">
                <a16:creationId xmlns:a16="http://schemas.microsoft.com/office/drawing/2014/main" id="{C76C5104-43E0-9F64-8119-C992CB3229A7}"/>
              </a:ext>
            </a:extLst>
          </p:cNvPr>
          <p:cNvSpPr>
            <a:spLocks noGrp="1"/>
          </p:cNvSpPr>
          <p:nvPr>
            <p:ph type="sldNum" sz="quarter" idx="11"/>
          </p:nvPr>
        </p:nvSpPr>
        <p:spPr/>
        <p:txBody>
          <a:bodyPr/>
          <a:lstStyle/>
          <a:p>
            <a:pPr>
              <a:defRPr/>
            </a:pPr>
            <a:fld id="{6E0AA622-F4CE-604D-A669-CD3D12FC535C}" type="slidenum">
              <a:rPr lang="en-US" smtClean="0"/>
              <a:pPr>
                <a:defRPr/>
              </a:pPr>
              <a:t>6</a:t>
            </a:fld>
            <a:endParaRPr lang="en-US"/>
          </a:p>
        </p:txBody>
      </p:sp>
      <p:sp>
        <p:nvSpPr>
          <p:cNvPr id="5" name="Text Box 4">
            <a:extLst>
              <a:ext uri="{FF2B5EF4-FFF2-40B4-BE49-F238E27FC236}">
                <a16:creationId xmlns:a16="http://schemas.microsoft.com/office/drawing/2014/main" id="{D08E7B75-4C1D-BE3D-1FBD-322CE8944375}"/>
              </a:ext>
            </a:extLst>
          </p:cNvPr>
          <p:cNvSpPr txBox="1">
            <a:spLocks noChangeArrowheads="1"/>
          </p:cNvSpPr>
          <p:nvPr/>
        </p:nvSpPr>
        <p:spPr bwMode="auto">
          <a:xfrm>
            <a:off x="586580" y="1221401"/>
            <a:ext cx="7462838"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a:t>At certain points in the verification process, </a:t>
            </a:r>
            <a:r>
              <a:rPr lang="en-US" altLang="en-US" sz="1600" dirty="0" err="1"/>
              <a:t>Logika</a:t>
            </a:r>
            <a:r>
              <a:rPr lang="en-US" altLang="en-US" sz="1600" dirty="0"/>
              <a:t> consults SMT solvers to make an automated deduction.  This is referred to as “summoning” the SMT solvers.</a:t>
            </a:r>
          </a:p>
        </p:txBody>
      </p:sp>
      <p:sp>
        <p:nvSpPr>
          <p:cNvPr id="6" name="Rectangle 5">
            <a:extLst>
              <a:ext uri="{FF2B5EF4-FFF2-40B4-BE49-F238E27FC236}">
                <a16:creationId xmlns:a16="http://schemas.microsoft.com/office/drawing/2014/main" id="{3869B0CE-14D9-A7B5-6A03-C8EEAAB0C21A}"/>
              </a:ext>
            </a:extLst>
          </p:cNvPr>
          <p:cNvSpPr/>
          <p:nvPr/>
        </p:nvSpPr>
        <p:spPr bwMode="auto">
          <a:xfrm>
            <a:off x="1219200" y="4452659"/>
            <a:ext cx="228600" cy="3048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7" name="Group 10">
            <a:extLst>
              <a:ext uri="{FF2B5EF4-FFF2-40B4-BE49-F238E27FC236}">
                <a16:creationId xmlns:a16="http://schemas.microsoft.com/office/drawing/2014/main" id="{0EAD4D46-D180-6959-4A43-990712D8EB45}"/>
              </a:ext>
            </a:extLst>
          </p:cNvPr>
          <p:cNvGrpSpPr>
            <a:grpSpLocks/>
          </p:cNvGrpSpPr>
          <p:nvPr/>
        </p:nvGrpSpPr>
        <p:grpSpPr bwMode="auto">
          <a:xfrm>
            <a:off x="761999" y="4757457"/>
            <a:ext cx="3632199" cy="1099762"/>
            <a:chOff x="4502239" y="3344818"/>
            <a:chExt cx="2408217" cy="1102437"/>
          </a:xfrm>
        </p:grpSpPr>
        <p:sp>
          <p:nvSpPr>
            <p:cNvPr id="8" name="Text Box 12">
              <a:extLst>
                <a:ext uri="{FF2B5EF4-FFF2-40B4-BE49-F238E27FC236}">
                  <a16:creationId xmlns:a16="http://schemas.microsoft.com/office/drawing/2014/main" id="{A699D3CF-BEE0-57E8-F038-D6C2BE499D5F}"/>
                </a:ext>
              </a:extLst>
            </p:cNvPr>
            <p:cNvSpPr txBox="1">
              <a:spLocks noChangeArrowheads="1"/>
            </p:cNvSpPr>
            <p:nvPr/>
          </p:nvSpPr>
          <p:spPr bwMode="auto">
            <a:xfrm>
              <a:off x="4502239" y="3922762"/>
              <a:ext cx="2408217" cy="524493"/>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Clicking on the lightning bolt annotation shows information about the summoning</a:t>
              </a:r>
            </a:p>
          </p:txBody>
        </p:sp>
        <p:sp>
          <p:nvSpPr>
            <p:cNvPr id="9" name="Line 13">
              <a:extLst>
                <a:ext uri="{FF2B5EF4-FFF2-40B4-BE49-F238E27FC236}">
                  <a16:creationId xmlns:a16="http://schemas.microsoft.com/office/drawing/2014/main" id="{AC5DC6C1-D761-F0F8-B3DA-66D6FAE68483}"/>
                </a:ext>
              </a:extLst>
            </p:cNvPr>
            <p:cNvSpPr>
              <a:spLocks noChangeShapeType="1"/>
            </p:cNvSpPr>
            <p:nvPr/>
          </p:nvSpPr>
          <p:spPr bwMode="auto">
            <a:xfrm flipH="1" flipV="1">
              <a:off x="4896543" y="3344818"/>
              <a:ext cx="313005" cy="577944"/>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
        <p:nvSpPr>
          <p:cNvPr id="10" name="Rectangle 9">
            <a:extLst>
              <a:ext uri="{FF2B5EF4-FFF2-40B4-BE49-F238E27FC236}">
                <a16:creationId xmlns:a16="http://schemas.microsoft.com/office/drawing/2014/main" id="{BF5EBEE9-9BCA-9508-36F5-D896C754FB24}"/>
              </a:ext>
            </a:extLst>
          </p:cNvPr>
          <p:cNvSpPr/>
          <p:nvPr/>
        </p:nvSpPr>
        <p:spPr bwMode="auto">
          <a:xfrm>
            <a:off x="4466116" y="2416572"/>
            <a:ext cx="3915883" cy="362608"/>
          </a:xfrm>
          <a:prstGeom prst="rect">
            <a:avLst/>
          </a:prstGeom>
          <a:noFill/>
          <a:ln w="38100" cap="flat" cmpd="sng" algn="ctr">
            <a:solidFill>
              <a:srgbClr val="78B044"/>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11" name="Group 10">
            <a:extLst>
              <a:ext uri="{FF2B5EF4-FFF2-40B4-BE49-F238E27FC236}">
                <a16:creationId xmlns:a16="http://schemas.microsoft.com/office/drawing/2014/main" id="{5DACA6ED-4630-9827-D605-E081133648E2}"/>
              </a:ext>
            </a:extLst>
          </p:cNvPr>
          <p:cNvGrpSpPr>
            <a:grpSpLocks/>
          </p:cNvGrpSpPr>
          <p:nvPr/>
        </p:nvGrpSpPr>
        <p:grpSpPr bwMode="auto">
          <a:xfrm>
            <a:off x="1826171" y="2033938"/>
            <a:ext cx="2639944" cy="738664"/>
            <a:chOff x="6046645" y="3999148"/>
            <a:chExt cx="1750333" cy="740460"/>
          </a:xfrm>
        </p:grpSpPr>
        <p:sp>
          <p:nvSpPr>
            <p:cNvPr id="12" name="Text Box 12">
              <a:extLst>
                <a:ext uri="{FF2B5EF4-FFF2-40B4-BE49-F238E27FC236}">
                  <a16:creationId xmlns:a16="http://schemas.microsoft.com/office/drawing/2014/main" id="{BCFCDE81-E58E-4F31-6631-08E38119B9B3}"/>
                </a:ext>
              </a:extLst>
            </p:cNvPr>
            <p:cNvSpPr txBox="1">
              <a:spLocks noChangeArrowheads="1"/>
            </p:cNvSpPr>
            <p:nvPr/>
          </p:nvSpPr>
          <p:spPr bwMode="auto">
            <a:xfrm>
              <a:off x="6046645" y="3999148"/>
              <a:ext cx="1502306" cy="74046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The type of </a:t>
              </a:r>
              <a:r>
                <a:rPr lang="en-US" altLang="x-none" sz="1400" b="1" i="1" dirty="0"/>
                <a:t>verification condition</a:t>
              </a:r>
              <a:r>
                <a:rPr lang="en-US" altLang="x-none" sz="1400" i="1" dirty="0"/>
                <a:t> being checked by the summoning</a:t>
              </a:r>
            </a:p>
          </p:txBody>
        </p:sp>
        <p:sp>
          <p:nvSpPr>
            <p:cNvPr id="13" name="Line 13">
              <a:extLst>
                <a:ext uri="{FF2B5EF4-FFF2-40B4-BE49-F238E27FC236}">
                  <a16:creationId xmlns:a16="http://schemas.microsoft.com/office/drawing/2014/main" id="{C5CC73CC-5E54-D79B-770D-EA82E522AEF2}"/>
                </a:ext>
              </a:extLst>
            </p:cNvPr>
            <p:cNvSpPr>
              <a:spLocks noChangeShapeType="1"/>
            </p:cNvSpPr>
            <p:nvPr/>
          </p:nvSpPr>
          <p:spPr bwMode="auto">
            <a:xfrm flipH="1" flipV="1">
              <a:off x="7523523" y="4369378"/>
              <a:ext cx="273455" cy="158005"/>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5" name="Group 14">
            <a:extLst>
              <a:ext uri="{FF2B5EF4-FFF2-40B4-BE49-F238E27FC236}">
                <a16:creationId xmlns:a16="http://schemas.microsoft.com/office/drawing/2014/main" id="{D99D5CBE-1857-60AC-1EA7-86F9A669D30F}"/>
              </a:ext>
            </a:extLst>
          </p:cNvPr>
          <p:cNvGrpSpPr>
            <a:grpSpLocks/>
          </p:cNvGrpSpPr>
          <p:nvPr/>
        </p:nvGrpSpPr>
        <p:grpSpPr bwMode="auto">
          <a:xfrm>
            <a:off x="6293749" y="3428998"/>
            <a:ext cx="2582235" cy="1126875"/>
            <a:chOff x="5847135" y="3215671"/>
            <a:chExt cx="1712071" cy="1129615"/>
          </a:xfrm>
        </p:grpSpPr>
        <p:sp>
          <p:nvSpPr>
            <p:cNvPr id="16" name="Text Box 12">
              <a:extLst>
                <a:ext uri="{FF2B5EF4-FFF2-40B4-BE49-F238E27FC236}">
                  <a16:creationId xmlns:a16="http://schemas.microsoft.com/office/drawing/2014/main" id="{2E97868A-5877-4442-63DF-35CB2D3E30F4}"/>
                </a:ext>
              </a:extLst>
            </p:cNvPr>
            <p:cNvSpPr txBox="1">
              <a:spLocks noChangeArrowheads="1"/>
            </p:cNvSpPr>
            <p:nvPr/>
          </p:nvSpPr>
          <p:spPr bwMode="auto">
            <a:xfrm>
              <a:off x="6056900" y="3388859"/>
              <a:ext cx="1502306" cy="95642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The status of the verification condition (Valid, Invalid, Don’t Know, Timeout)</a:t>
              </a:r>
            </a:p>
          </p:txBody>
        </p:sp>
        <p:sp>
          <p:nvSpPr>
            <p:cNvPr id="17" name="Line 13">
              <a:extLst>
                <a:ext uri="{FF2B5EF4-FFF2-40B4-BE49-F238E27FC236}">
                  <a16:creationId xmlns:a16="http://schemas.microsoft.com/office/drawing/2014/main" id="{9CF70FDD-957A-06FC-B8F2-D12E218E8619}"/>
                </a:ext>
              </a:extLst>
            </p:cNvPr>
            <p:cNvSpPr>
              <a:spLocks noChangeShapeType="1"/>
            </p:cNvSpPr>
            <p:nvPr/>
          </p:nvSpPr>
          <p:spPr bwMode="auto">
            <a:xfrm flipH="1" flipV="1">
              <a:off x="5847135" y="3215671"/>
              <a:ext cx="576195" cy="152770"/>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8" name="Group 17">
            <a:extLst>
              <a:ext uri="{FF2B5EF4-FFF2-40B4-BE49-F238E27FC236}">
                <a16:creationId xmlns:a16="http://schemas.microsoft.com/office/drawing/2014/main" id="{5937C080-3096-313E-3152-0FE8B433AAB8}"/>
              </a:ext>
            </a:extLst>
          </p:cNvPr>
          <p:cNvGrpSpPr>
            <a:grpSpLocks/>
          </p:cNvGrpSpPr>
          <p:nvPr/>
        </p:nvGrpSpPr>
        <p:grpSpPr bwMode="auto">
          <a:xfrm>
            <a:off x="5562600" y="4576241"/>
            <a:ext cx="3490310" cy="836903"/>
            <a:chOff x="5245064" y="3398365"/>
            <a:chExt cx="2314142" cy="838938"/>
          </a:xfrm>
        </p:grpSpPr>
        <p:sp>
          <p:nvSpPr>
            <p:cNvPr id="19" name="Text Box 12">
              <a:extLst>
                <a:ext uri="{FF2B5EF4-FFF2-40B4-BE49-F238E27FC236}">
                  <a16:creationId xmlns:a16="http://schemas.microsoft.com/office/drawing/2014/main" id="{495E8381-5099-A09E-67F8-59AE99CF6A74}"/>
                </a:ext>
              </a:extLst>
            </p:cNvPr>
            <p:cNvSpPr txBox="1">
              <a:spLocks noChangeArrowheads="1"/>
            </p:cNvSpPr>
            <p:nvPr/>
          </p:nvSpPr>
          <p:spPr bwMode="auto">
            <a:xfrm>
              <a:off x="6056900" y="3496843"/>
              <a:ext cx="1502306" cy="74046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High-level representation of the verification condition as a sequent</a:t>
              </a:r>
            </a:p>
          </p:txBody>
        </p:sp>
        <p:sp>
          <p:nvSpPr>
            <p:cNvPr id="20" name="Line 13">
              <a:extLst>
                <a:ext uri="{FF2B5EF4-FFF2-40B4-BE49-F238E27FC236}">
                  <a16:creationId xmlns:a16="http://schemas.microsoft.com/office/drawing/2014/main" id="{1183C606-787F-F110-90AA-5F836F7DBF00}"/>
                </a:ext>
              </a:extLst>
            </p:cNvPr>
            <p:cNvSpPr>
              <a:spLocks noChangeShapeType="1"/>
            </p:cNvSpPr>
            <p:nvPr/>
          </p:nvSpPr>
          <p:spPr bwMode="auto">
            <a:xfrm flipH="1" flipV="1">
              <a:off x="5245064" y="3398365"/>
              <a:ext cx="811836" cy="468706"/>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21" name="Group 20">
            <a:extLst>
              <a:ext uri="{FF2B5EF4-FFF2-40B4-BE49-F238E27FC236}">
                <a16:creationId xmlns:a16="http://schemas.microsoft.com/office/drawing/2014/main" id="{03638824-768E-7318-8EEE-618CF727EA24}"/>
              </a:ext>
            </a:extLst>
          </p:cNvPr>
          <p:cNvGrpSpPr>
            <a:grpSpLocks/>
          </p:cNvGrpSpPr>
          <p:nvPr/>
        </p:nvGrpSpPr>
        <p:grpSpPr bwMode="auto">
          <a:xfrm>
            <a:off x="6105634" y="5333998"/>
            <a:ext cx="2670066" cy="732752"/>
            <a:chOff x="5696278" y="3211685"/>
            <a:chExt cx="1770305" cy="734533"/>
          </a:xfrm>
        </p:grpSpPr>
        <p:sp>
          <p:nvSpPr>
            <p:cNvPr id="22" name="Text Box 12">
              <a:extLst>
                <a:ext uri="{FF2B5EF4-FFF2-40B4-BE49-F238E27FC236}">
                  <a16:creationId xmlns:a16="http://schemas.microsoft.com/office/drawing/2014/main" id="{266F12A4-783B-EBBA-6735-87869CACFF01}"/>
                </a:ext>
              </a:extLst>
            </p:cNvPr>
            <p:cNvSpPr txBox="1">
              <a:spLocks noChangeArrowheads="1"/>
            </p:cNvSpPr>
            <p:nvPr/>
          </p:nvSpPr>
          <p:spPr bwMode="auto">
            <a:xfrm>
              <a:off x="6331868" y="3421726"/>
              <a:ext cx="1134715" cy="524492"/>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Current fact set is the antecedent</a:t>
              </a:r>
            </a:p>
          </p:txBody>
        </p:sp>
        <p:sp>
          <p:nvSpPr>
            <p:cNvPr id="23" name="Line 13">
              <a:extLst>
                <a:ext uri="{FF2B5EF4-FFF2-40B4-BE49-F238E27FC236}">
                  <a16:creationId xmlns:a16="http://schemas.microsoft.com/office/drawing/2014/main" id="{75B44A31-A923-9399-4523-DAD8FEB4DAC0}"/>
                </a:ext>
              </a:extLst>
            </p:cNvPr>
            <p:cNvSpPr>
              <a:spLocks noChangeShapeType="1"/>
            </p:cNvSpPr>
            <p:nvPr/>
          </p:nvSpPr>
          <p:spPr bwMode="auto">
            <a:xfrm flipH="1" flipV="1">
              <a:off x="5696278" y="3211685"/>
              <a:ext cx="606265" cy="387831"/>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24" name="Group 23">
            <a:extLst>
              <a:ext uri="{FF2B5EF4-FFF2-40B4-BE49-F238E27FC236}">
                <a16:creationId xmlns:a16="http://schemas.microsoft.com/office/drawing/2014/main" id="{05EF1728-46A8-001B-4FC2-99A80C963E79}"/>
              </a:ext>
            </a:extLst>
          </p:cNvPr>
          <p:cNvGrpSpPr>
            <a:grpSpLocks/>
          </p:cNvGrpSpPr>
          <p:nvPr/>
        </p:nvGrpSpPr>
        <p:grpSpPr bwMode="auto">
          <a:xfrm>
            <a:off x="5379352" y="5854008"/>
            <a:ext cx="2670066" cy="732752"/>
            <a:chOff x="5696278" y="3211685"/>
            <a:chExt cx="1770305" cy="734533"/>
          </a:xfrm>
        </p:grpSpPr>
        <p:sp>
          <p:nvSpPr>
            <p:cNvPr id="25" name="Text Box 12">
              <a:extLst>
                <a:ext uri="{FF2B5EF4-FFF2-40B4-BE49-F238E27FC236}">
                  <a16:creationId xmlns:a16="http://schemas.microsoft.com/office/drawing/2014/main" id="{EB33ED27-0692-30D9-90B5-1F77D10340C7}"/>
                </a:ext>
              </a:extLst>
            </p:cNvPr>
            <p:cNvSpPr txBox="1">
              <a:spLocks noChangeArrowheads="1"/>
            </p:cNvSpPr>
            <p:nvPr/>
          </p:nvSpPr>
          <p:spPr bwMode="auto">
            <a:xfrm>
              <a:off x="6331868" y="3421726"/>
              <a:ext cx="1134715" cy="524492"/>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Claim to prove is the consequent</a:t>
              </a:r>
            </a:p>
          </p:txBody>
        </p:sp>
        <p:sp>
          <p:nvSpPr>
            <p:cNvPr id="26" name="Line 13">
              <a:extLst>
                <a:ext uri="{FF2B5EF4-FFF2-40B4-BE49-F238E27FC236}">
                  <a16:creationId xmlns:a16="http://schemas.microsoft.com/office/drawing/2014/main" id="{D5458693-2AF4-DADF-6EA4-01C9053A1246}"/>
                </a:ext>
              </a:extLst>
            </p:cNvPr>
            <p:cNvSpPr>
              <a:spLocks noChangeShapeType="1"/>
            </p:cNvSpPr>
            <p:nvPr/>
          </p:nvSpPr>
          <p:spPr bwMode="auto">
            <a:xfrm flipH="1" flipV="1">
              <a:off x="5696278" y="3211685"/>
              <a:ext cx="606265" cy="387831"/>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886668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E177D-24FD-2565-87E5-96A0E3266F94}"/>
              </a:ext>
            </a:extLst>
          </p:cNvPr>
          <p:cNvSpPr>
            <a:spLocks noGrp="1"/>
          </p:cNvSpPr>
          <p:nvPr>
            <p:ph type="title"/>
          </p:nvPr>
        </p:nvSpPr>
        <p:spPr/>
        <p:txBody>
          <a:bodyPr/>
          <a:lstStyle/>
          <a:p>
            <a:r>
              <a:rPr lang="en-US" dirty="0" err="1"/>
              <a:t>Logika</a:t>
            </a:r>
            <a:r>
              <a:rPr lang="en-US" dirty="0"/>
              <a:t> Settings / Preferences</a:t>
            </a:r>
          </a:p>
        </p:txBody>
      </p:sp>
      <p:sp>
        <p:nvSpPr>
          <p:cNvPr id="3" name="Slide Number Placeholder 2">
            <a:extLst>
              <a:ext uri="{FF2B5EF4-FFF2-40B4-BE49-F238E27FC236}">
                <a16:creationId xmlns:a16="http://schemas.microsoft.com/office/drawing/2014/main" id="{DAAB71CE-22E0-D12C-48CA-1669AA5B988B}"/>
              </a:ext>
            </a:extLst>
          </p:cNvPr>
          <p:cNvSpPr>
            <a:spLocks noGrp="1"/>
          </p:cNvSpPr>
          <p:nvPr>
            <p:ph type="sldNum" sz="quarter" idx="11"/>
          </p:nvPr>
        </p:nvSpPr>
        <p:spPr/>
        <p:txBody>
          <a:bodyPr/>
          <a:lstStyle/>
          <a:p>
            <a:pPr>
              <a:defRPr/>
            </a:pPr>
            <a:fld id="{6E0AA622-F4CE-604D-A669-CD3D12FC535C}" type="slidenum">
              <a:rPr lang="en-US" smtClean="0"/>
              <a:pPr>
                <a:defRPr/>
              </a:pPr>
              <a:t>7</a:t>
            </a:fld>
            <a:endParaRPr lang="en-US"/>
          </a:p>
        </p:txBody>
      </p:sp>
      <p:pic>
        <p:nvPicPr>
          <p:cNvPr id="4" name="Picture 3">
            <a:extLst>
              <a:ext uri="{FF2B5EF4-FFF2-40B4-BE49-F238E27FC236}">
                <a16:creationId xmlns:a16="http://schemas.microsoft.com/office/drawing/2014/main" id="{7EF0B3C5-D8DC-69B5-8733-A46F70249046}"/>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692426" y="1371600"/>
            <a:ext cx="7772400" cy="4850239"/>
          </a:xfrm>
          <a:prstGeom prst="rect">
            <a:avLst/>
          </a:prstGeom>
        </p:spPr>
      </p:pic>
      <p:grpSp>
        <p:nvGrpSpPr>
          <p:cNvPr id="5" name="Group 4">
            <a:extLst>
              <a:ext uri="{FF2B5EF4-FFF2-40B4-BE49-F238E27FC236}">
                <a16:creationId xmlns:a16="http://schemas.microsoft.com/office/drawing/2014/main" id="{4793BCB2-3B9F-6E92-2C1E-FE8B4AE978E5}"/>
              </a:ext>
            </a:extLst>
          </p:cNvPr>
          <p:cNvGrpSpPr/>
          <p:nvPr/>
        </p:nvGrpSpPr>
        <p:grpSpPr>
          <a:xfrm>
            <a:off x="470453" y="1828800"/>
            <a:ext cx="1510747" cy="1603176"/>
            <a:chOff x="470453" y="2133600"/>
            <a:chExt cx="1510747" cy="1603176"/>
          </a:xfrm>
        </p:grpSpPr>
        <p:sp>
          <p:nvSpPr>
            <p:cNvPr id="6" name="Rectangle 5">
              <a:extLst>
                <a:ext uri="{FF2B5EF4-FFF2-40B4-BE49-F238E27FC236}">
                  <a16:creationId xmlns:a16="http://schemas.microsoft.com/office/drawing/2014/main" id="{E4180B83-74B3-25A4-AF1F-1F45495E2F0E}"/>
                </a:ext>
              </a:extLst>
            </p:cNvPr>
            <p:cNvSpPr/>
            <p:nvPr/>
          </p:nvSpPr>
          <p:spPr bwMode="auto">
            <a:xfrm>
              <a:off x="838200" y="2133600"/>
              <a:ext cx="1143000" cy="1524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grpSp>
          <p:nvGrpSpPr>
            <p:cNvPr id="7" name="Group 10">
              <a:extLst>
                <a:ext uri="{FF2B5EF4-FFF2-40B4-BE49-F238E27FC236}">
                  <a16:creationId xmlns:a16="http://schemas.microsoft.com/office/drawing/2014/main" id="{AF648A6D-98A1-65F1-7A71-57EDDB43F276}"/>
                </a:ext>
              </a:extLst>
            </p:cNvPr>
            <p:cNvGrpSpPr>
              <a:grpSpLocks/>
            </p:cNvGrpSpPr>
            <p:nvPr/>
          </p:nvGrpSpPr>
          <p:grpSpPr bwMode="auto">
            <a:xfrm>
              <a:off x="470453" y="2307190"/>
              <a:ext cx="972375" cy="1429586"/>
              <a:chOff x="4308938" y="888591"/>
              <a:chExt cx="644703" cy="1433062"/>
            </a:xfrm>
          </p:grpSpPr>
          <p:sp>
            <p:nvSpPr>
              <p:cNvPr id="8" name="Text Box 12">
                <a:extLst>
                  <a:ext uri="{FF2B5EF4-FFF2-40B4-BE49-F238E27FC236}">
                    <a16:creationId xmlns:a16="http://schemas.microsoft.com/office/drawing/2014/main" id="{AFFA32A5-1B0E-BD53-3554-BA7793897732}"/>
                  </a:ext>
                </a:extLst>
              </p:cNvPr>
              <p:cNvSpPr txBox="1">
                <a:spLocks noChangeArrowheads="1"/>
              </p:cNvSpPr>
              <p:nvPr/>
            </p:nvSpPr>
            <p:spPr bwMode="auto">
              <a:xfrm>
                <a:off x="4308938" y="2013128"/>
                <a:ext cx="577519"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Settings</a:t>
                </a:r>
              </a:p>
            </p:txBody>
          </p:sp>
          <p:sp>
            <p:nvSpPr>
              <p:cNvPr id="9" name="Line 13">
                <a:extLst>
                  <a:ext uri="{FF2B5EF4-FFF2-40B4-BE49-F238E27FC236}">
                    <a16:creationId xmlns:a16="http://schemas.microsoft.com/office/drawing/2014/main" id="{D712F29C-47BF-13D8-626A-8761BD9ABAAC}"/>
                  </a:ext>
                </a:extLst>
              </p:cNvPr>
              <p:cNvSpPr>
                <a:spLocks noChangeShapeType="1"/>
              </p:cNvSpPr>
              <p:nvPr/>
            </p:nvSpPr>
            <p:spPr bwMode="auto">
              <a:xfrm flipV="1">
                <a:off x="4653805" y="888591"/>
                <a:ext cx="299836" cy="1124537"/>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grpSp>
        <p:nvGrpSpPr>
          <p:cNvPr id="14" name="Group 13">
            <a:extLst>
              <a:ext uri="{FF2B5EF4-FFF2-40B4-BE49-F238E27FC236}">
                <a16:creationId xmlns:a16="http://schemas.microsoft.com/office/drawing/2014/main" id="{C7E61FD8-29A1-86E6-8747-AEBF1BA42BCB}"/>
              </a:ext>
            </a:extLst>
          </p:cNvPr>
          <p:cNvGrpSpPr/>
          <p:nvPr/>
        </p:nvGrpSpPr>
        <p:grpSpPr>
          <a:xfrm>
            <a:off x="838200" y="3352799"/>
            <a:ext cx="1371599" cy="766465"/>
            <a:chOff x="838200" y="3657599"/>
            <a:chExt cx="1371599" cy="766465"/>
          </a:xfrm>
        </p:grpSpPr>
        <p:sp>
          <p:nvSpPr>
            <p:cNvPr id="10" name="Text Box 12">
              <a:extLst>
                <a:ext uri="{FF2B5EF4-FFF2-40B4-BE49-F238E27FC236}">
                  <a16:creationId xmlns:a16="http://schemas.microsoft.com/office/drawing/2014/main" id="{C79FD0EF-C577-374C-D7BD-CEDADF824208}"/>
                </a:ext>
              </a:extLst>
            </p:cNvPr>
            <p:cNvSpPr txBox="1">
              <a:spLocks noChangeArrowheads="1"/>
            </p:cNvSpPr>
            <p:nvPr/>
          </p:nvSpPr>
          <p:spPr bwMode="auto">
            <a:xfrm>
              <a:off x="838200" y="4116287"/>
              <a:ext cx="871045"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Tools</a:t>
              </a:r>
            </a:p>
          </p:txBody>
        </p:sp>
        <p:sp>
          <p:nvSpPr>
            <p:cNvPr id="11" name="Line 13">
              <a:extLst>
                <a:ext uri="{FF2B5EF4-FFF2-40B4-BE49-F238E27FC236}">
                  <a16:creationId xmlns:a16="http://schemas.microsoft.com/office/drawing/2014/main" id="{E4CFBA36-3F59-0B5C-DB1F-F2ABA2F4C900}"/>
                </a:ext>
              </a:extLst>
            </p:cNvPr>
            <p:cNvSpPr>
              <a:spLocks noChangeShapeType="1"/>
            </p:cNvSpPr>
            <p:nvPr/>
          </p:nvSpPr>
          <p:spPr bwMode="auto">
            <a:xfrm flipV="1">
              <a:off x="1487272" y="3657599"/>
              <a:ext cx="722527" cy="45868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5" name="Group 14">
            <a:extLst>
              <a:ext uri="{FF2B5EF4-FFF2-40B4-BE49-F238E27FC236}">
                <a16:creationId xmlns:a16="http://schemas.microsoft.com/office/drawing/2014/main" id="{1F1EC3EA-C37B-26FB-F17F-779196C656F9}"/>
              </a:ext>
            </a:extLst>
          </p:cNvPr>
          <p:cNvGrpSpPr/>
          <p:nvPr/>
        </p:nvGrpSpPr>
        <p:grpSpPr>
          <a:xfrm>
            <a:off x="685800" y="5058559"/>
            <a:ext cx="1630015" cy="720298"/>
            <a:chOff x="685800" y="5363359"/>
            <a:chExt cx="1630015" cy="720298"/>
          </a:xfrm>
        </p:grpSpPr>
        <p:sp>
          <p:nvSpPr>
            <p:cNvPr id="12" name="Text Box 12">
              <a:extLst>
                <a:ext uri="{FF2B5EF4-FFF2-40B4-BE49-F238E27FC236}">
                  <a16:creationId xmlns:a16="http://schemas.microsoft.com/office/drawing/2014/main" id="{9F1EC751-3BEA-8318-E4BF-7938E5BFE7A1}"/>
                </a:ext>
              </a:extLst>
            </p:cNvPr>
            <p:cNvSpPr txBox="1">
              <a:spLocks noChangeArrowheads="1"/>
            </p:cNvSpPr>
            <p:nvPr/>
          </p:nvSpPr>
          <p:spPr bwMode="auto">
            <a:xfrm>
              <a:off x="685800" y="5560437"/>
              <a:ext cx="871045" cy="52322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err="1"/>
                <a:t>Sireum</a:t>
              </a:r>
              <a:r>
                <a:rPr lang="en-US" altLang="x-none" sz="1400" i="1" dirty="0"/>
                <a:t> / </a:t>
              </a:r>
              <a:r>
                <a:rPr lang="en-US" altLang="x-none" sz="1400" i="1" dirty="0" err="1"/>
                <a:t>Logika</a:t>
              </a:r>
              <a:endParaRPr lang="en-US" altLang="x-none" sz="1400" i="1" dirty="0"/>
            </a:p>
          </p:txBody>
        </p:sp>
        <p:sp>
          <p:nvSpPr>
            <p:cNvPr id="13" name="Line 13">
              <a:extLst>
                <a:ext uri="{FF2B5EF4-FFF2-40B4-BE49-F238E27FC236}">
                  <a16:creationId xmlns:a16="http://schemas.microsoft.com/office/drawing/2014/main" id="{187D7587-B5BE-AD5E-313D-C189F2333E3E}"/>
                </a:ext>
              </a:extLst>
            </p:cNvPr>
            <p:cNvSpPr>
              <a:spLocks noChangeShapeType="1"/>
            </p:cNvSpPr>
            <p:nvPr/>
          </p:nvSpPr>
          <p:spPr bwMode="auto">
            <a:xfrm flipV="1">
              <a:off x="1593288" y="5363359"/>
              <a:ext cx="722527" cy="45868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6" name="Group 15">
            <a:extLst>
              <a:ext uri="{FF2B5EF4-FFF2-40B4-BE49-F238E27FC236}">
                <a16:creationId xmlns:a16="http://schemas.microsoft.com/office/drawing/2014/main" id="{4E6C95B4-D405-470D-C215-51E3FB0429C2}"/>
              </a:ext>
            </a:extLst>
          </p:cNvPr>
          <p:cNvGrpSpPr/>
          <p:nvPr/>
        </p:nvGrpSpPr>
        <p:grpSpPr>
          <a:xfrm>
            <a:off x="4187686" y="2095762"/>
            <a:ext cx="1870214" cy="992088"/>
            <a:chOff x="530086" y="5450105"/>
            <a:chExt cx="1870214" cy="992088"/>
          </a:xfrm>
        </p:grpSpPr>
        <p:sp>
          <p:nvSpPr>
            <p:cNvPr id="17" name="Text Box 12">
              <a:extLst>
                <a:ext uri="{FF2B5EF4-FFF2-40B4-BE49-F238E27FC236}">
                  <a16:creationId xmlns:a16="http://schemas.microsoft.com/office/drawing/2014/main" id="{134FB8A7-2D66-CBEA-697D-65A2DA381FF4}"/>
                </a:ext>
              </a:extLst>
            </p:cNvPr>
            <p:cNvSpPr txBox="1">
              <a:spLocks noChangeArrowheads="1"/>
            </p:cNvSpPr>
            <p:nvPr/>
          </p:nvSpPr>
          <p:spPr bwMode="auto">
            <a:xfrm>
              <a:off x="1104900" y="5450105"/>
              <a:ext cx="1295400" cy="52322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Background Analysis</a:t>
              </a:r>
            </a:p>
          </p:txBody>
        </p:sp>
        <p:sp>
          <p:nvSpPr>
            <p:cNvPr id="18" name="Line 13">
              <a:extLst>
                <a:ext uri="{FF2B5EF4-FFF2-40B4-BE49-F238E27FC236}">
                  <a16:creationId xmlns:a16="http://schemas.microsoft.com/office/drawing/2014/main" id="{0F7C0B92-CF11-858A-AF92-42C55391F2EE}"/>
                </a:ext>
              </a:extLst>
            </p:cNvPr>
            <p:cNvSpPr>
              <a:spLocks noChangeShapeType="1"/>
            </p:cNvSpPr>
            <p:nvPr/>
          </p:nvSpPr>
          <p:spPr bwMode="auto">
            <a:xfrm flipV="1">
              <a:off x="530086" y="5983505"/>
              <a:ext cx="722527" cy="45868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
        <p:nvSpPr>
          <p:cNvPr id="19" name="TextBox 18">
            <a:extLst>
              <a:ext uri="{FF2B5EF4-FFF2-40B4-BE49-F238E27FC236}">
                <a16:creationId xmlns:a16="http://schemas.microsoft.com/office/drawing/2014/main" id="{FF0F74D3-3360-B2F2-7F18-A72F32ED69E5}"/>
              </a:ext>
            </a:extLst>
          </p:cNvPr>
          <p:cNvSpPr txBox="1"/>
          <p:nvPr/>
        </p:nvSpPr>
        <p:spPr>
          <a:xfrm>
            <a:off x="1947925" y="6337544"/>
            <a:ext cx="6017481" cy="338554"/>
          </a:xfrm>
          <a:prstGeom prst="rect">
            <a:avLst/>
          </a:prstGeom>
          <a:noFill/>
        </p:spPr>
        <p:txBody>
          <a:bodyPr wrap="none" rtlCol="0">
            <a:spAutoFit/>
          </a:bodyPr>
          <a:lstStyle/>
          <a:p>
            <a:r>
              <a:rPr lang="en-US" sz="1600" i="1" dirty="0"/>
              <a:t>…by default Background analysis (”always on”) verification is set</a:t>
            </a:r>
          </a:p>
        </p:txBody>
      </p:sp>
    </p:spTree>
    <p:extLst>
      <p:ext uri="{BB962C8B-B14F-4D97-AF65-F5344CB8AC3E}">
        <p14:creationId xmlns:p14="http://schemas.microsoft.com/office/powerpoint/2010/main" val="191863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2053DC-57FA-1429-46C0-E3B7CDA654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08412A-286D-8AE8-4CEB-3B9B29626581}"/>
              </a:ext>
            </a:extLst>
          </p:cNvPr>
          <p:cNvSpPr>
            <a:spLocks noGrp="1"/>
          </p:cNvSpPr>
          <p:nvPr>
            <p:ph type="title"/>
          </p:nvPr>
        </p:nvSpPr>
        <p:spPr/>
        <p:txBody>
          <a:bodyPr/>
          <a:lstStyle/>
          <a:p>
            <a:r>
              <a:rPr lang="en-US" dirty="0"/>
              <a:t>Manually Starting Verification</a:t>
            </a:r>
          </a:p>
        </p:txBody>
      </p:sp>
      <p:sp>
        <p:nvSpPr>
          <p:cNvPr id="3" name="Slide Number Placeholder 2">
            <a:extLst>
              <a:ext uri="{FF2B5EF4-FFF2-40B4-BE49-F238E27FC236}">
                <a16:creationId xmlns:a16="http://schemas.microsoft.com/office/drawing/2014/main" id="{A8C4E5DE-F6FD-8CE6-FC8E-2756B18153F7}"/>
              </a:ext>
            </a:extLst>
          </p:cNvPr>
          <p:cNvSpPr>
            <a:spLocks noGrp="1"/>
          </p:cNvSpPr>
          <p:nvPr>
            <p:ph type="sldNum" sz="quarter" idx="11"/>
          </p:nvPr>
        </p:nvSpPr>
        <p:spPr/>
        <p:txBody>
          <a:bodyPr/>
          <a:lstStyle/>
          <a:p>
            <a:pPr>
              <a:defRPr/>
            </a:pPr>
            <a:fld id="{6E0AA622-F4CE-604D-A669-CD3D12FC535C}" type="slidenum">
              <a:rPr lang="en-US" smtClean="0"/>
              <a:pPr>
                <a:defRPr/>
              </a:pPr>
              <a:t>8</a:t>
            </a:fld>
            <a:endParaRPr lang="en-US"/>
          </a:p>
        </p:txBody>
      </p:sp>
      <p:pic>
        <p:nvPicPr>
          <p:cNvPr id="20" name="Picture 19">
            <a:extLst>
              <a:ext uri="{FF2B5EF4-FFF2-40B4-BE49-F238E27FC236}">
                <a16:creationId xmlns:a16="http://schemas.microsoft.com/office/drawing/2014/main" id="{CF5D869E-5C64-7970-0030-D9DB426E956E}"/>
              </a:ext>
            </a:extLst>
          </p:cNvPr>
          <p:cNvPicPr>
            <a:picLocks noChangeAspect="1"/>
          </p:cNvPicPr>
          <p:nvPr/>
        </p:nvPicPr>
        <p:blipFill>
          <a:blip r:embed="rId2"/>
          <a:stretch>
            <a:fillRect/>
          </a:stretch>
        </p:blipFill>
        <p:spPr>
          <a:xfrm>
            <a:off x="838200" y="1219200"/>
            <a:ext cx="5241996" cy="5638800"/>
          </a:xfrm>
          <a:prstGeom prst="rect">
            <a:avLst/>
          </a:prstGeom>
        </p:spPr>
      </p:pic>
      <p:grpSp>
        <p:nvGrpSpPr>
          <p:cNvPr id="21" name="Group 20">
            <a:extLst>
              <a:ext uri="{FF2B5EF4-FFF2-40B4-BE49-F238E27FC236}">
                <a16:creationId xmlns:a16="http://schemas.microsoft.com/office/drawing/2014/main" id="{92F35EE1-E4FD-C516-A0B7-81A13A0686DF}"/>
              </a:ext>
            </a:extLst>
          </p:cNvPr>
          <p:cNvGrpSpPr/>
          <p:nvPr/>
        </p:nvGrpSpPr>
        <p:grpSpPr>
          <a:xfrm>
            <a:off x="5691980" y="5231249"/>
            <a:ext cx="3114091" cy="1169551"/>
            <a:chOff x="515961" y="5728354"/>
            <a:chExt cx="1910767" cy="1169551"/>
          </a:xfrm>
        </p:grpSpPr>
        <p:sp>
          <p:nvSpPr>
            <p:cNvPr id="22" name="Text Box 12">
              <a:extLst>
                <a:ext uri="{FF2B5EF4-FFF2-40B4-BE49-F238E27FC236}">
                  <a16:creationId xmlns:a16="http://schemas.microsoft.com/office/drawing/2014/main" id="{48801D08-6891-63E6-142D-7061707F7988}"/>
                </a:ext>
              </a:extLst>
            </p:cNvPr>
            <p:cNvSpPr txBox="1">
              <a:spLocks noChangeArrowheads="1"/>
            </p:cNvSpPr>
            <p:nvPr/>
          </p:nvSpPr>
          <p:spPr bwMode="auto">
            <a:xfrm>
              <a:off x="1084573" y="5728354"/>
              <a:ext cx="1342155" cy="1169551"/>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The context menu (“right click”) provides options for starting verification.  For our activities, “</a:t>
              </a:r>
              <a:r>
                <a:rPr lang="en-US" altLang="x-none" sz="1400" b="1" i="1" dirty="0"/>
                <a:t>All in File</a:t>
              </a:r>
              <a:r>
                <a:rPr lang="en-US" altLang="x-none" sz="1400" i="1" dirty="0"/>
                <a:t>” is a good option.</a:t>
              </a:r>
            </a:p>
          </p:txBody>
        </p:sp>
        <p:sp>
          <p:nvSpPr>
            <p:cNvPr id="23" name="Line 13">
              <a:extLst>
                <a:ext uri="{FF2B5EF4-FFF2-40B4-BE49-F238E27FC236}">
                  <a16:creationId xmlns:a16="http://schemas.microsoft.com/office/drawing/2014/main" id="{D84679C7-6624-AA25-3F66-7D37687CCD54}"/>
                </a:ext>
              </a:extLst>
            </p:cNvPr>
            <p:cNvSpPr>
              <a:spLocks noChangeShapeType="1"/>
            </p:cNvSpPr>
            <p:nvPr/>
          </p:nvSpPr>
          <p:spPr bwMode="auto">
            <a:xfrm flipV="1">
              <a:off x="515961" y="6288304"/>
              <a:ext cx="568612" cy="453695"/>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3408309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E0B0D9-E022-3734-FA41-5656B96DF97A}"/>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ABDD6ACB-988B-6C74-6F46-2DD8D3712818}"/>
              </a:ext>
            </a:extLst>
          </p:cNvPr>
          <p:cNvPicPr>
            <a:picLocks noChangeAspect="1"/>
          </p:cNvPicPr>
          <p:nvPr/>
        </p:nvPicPr>
        <p:blipFill>
          <a:blip r:embed="rId2"/>
          <a:stretch>
            <a:fillRect/>
          </a:stretch>
        </p:blipFill>
        <p:spPr>
          <a:xfrm>
            <a:off x="685800" y="1718836"/>
            <a:ext cx="7772400" cy="3420327"/>
          </a:xfrm>
          <a:prstGeom prst="rect">
            <a:avLst/>
          </a:prstGeom>
        </p:spPr>
      </p:pic>
      <p:sp>
        <p:nvSpPr>
          <p:cNvPr id="2" name="Title 1">
            <a:extLst>
              <a:ext uri="{FF2B5EF4-FFF2-40B4-BE49-F238E27FC236}">
                <a16:creationId xmlns:a16="http://schemas.microsoft.com/office/drawing/2014/main" id="{2D0D6901-59B4-A7D4-8084-08B86BF85E5F}"/>
              </a:ext>
            </a:extLst>
          </p:cNvPr>
          <p:cNvSpPr>
            <a:spLocks noGrp="1"/>
          </p:cNvSpPr>
          <p:nvPr>
            <p:ph type="title"/>
          </p:nvPr>
        </p:nvSpPr>
        <p:spPr/>
        <p:txBody>
          <a:bodyPr/>
          <a:lstStyle/>
          <a:p>
            <a:r>
              <a:rPr lang="en-US" dirty="0"/>
              <a:t>Manually Starting Verification</a:t>
            </a:r>
          </a:p>
        </p:txBody>
      </p:sp>
      <p:sp>
        <p:nvSpPr>
          <p:cNvPr id="3" name="Slide Number Placeholder 2">
            <a:extLst>
              <a:ext uri="{FF2B5EF4-FFF2-40B4-BE49-F238E27FC236}">
                <a16:creationId xmlns:a16="http://schemas.microsoft.com/office/drawing/2014/main" id="{A701E081-BB99-2B9D-04BF-C1DC3F0487F3}"/>
              </a:ext>
            </a:extLst>
          </p:cNvPr>
          <p:cNvSpPr>
            <a:spLocks noGrp="1"/>
          </p:cNvSpPr>
          <p:nvPr>
            <p:ph type="sldNum" sz="quarter" idx="11"/>
          </p:nvPr>
        </p:nvSpPr>
        <p:spPr/>
        <p:txBody>
          <a:bodyPr/>
          <a:lstStyle/>
          <a:p>
            <a:pPr>
              <a:defRPr/>
            </a:pPr>
            <a:fld id="{6E0AA622-F4CE-604D-A669-CD3D12FC535C}" type="slidenum">
              <a:rPr lang="en-US" smtClean="0"/>
              <a:pPr>
                <a:defRPr/>
              </a:pPr>
              <a:t>9</a:t>
            </a:fld>
            <a:endParaRPr lang="en-US"/>
          </a:p>
        </p:txBody>
      </p:sp>
      <p:grpSp>
        <p:nvGrpSpPr>
          <p:cNvPr id="21" name="Group 20">
            <a:extLst>
              <a:ext uri="{FF2B5EF4-FFF2-40B4-BE49-F238E27FC236}">
                <a16:creationId xmlns:a16="http://schemas.microsoft.com/office/drawing/2014/main" id="{26465288-EAA0-4626-6BF4-8F452D307B3F}"/>
              </a:ext>
            </a:extLst>
          </p:cNvPr>
          <p:cNvGrpSpPr/>
          <p:nvPr/>
        </p:nvGrpSpPr>
        <p:grpSpPr>
          <a:xfrm>
            <a:off x="5181599" y="4495799"/>
            <a:ext cx="3048001" cy="1709435"/>
            <a:chOff x="898114" y="4973027"/>
            <a:chExt cx="1528614" cy="1709435"/>
          </a:xfrm>
        </p:grpSpPr>
        <p:sp>
          <p:nvSpPr>
            <p:cNvPr id="22" name="Text Box 12">
              <a:extLst>
                <a:ext uri="{FF2B5EF4-FFF2-40B4-BE49-F238E27FC236}">
                  <a16:creationId xmlns:a16="http://schemas.microsoft.com/office/drawing/2014/main" id="{195F3D16-ABAA-3B88-30F9-69FC2F98BCA2}"/>
                </a:ext>
              </a:extLst>
            </p:cNvPr>
            <p:cNvSpPr txBox="1">
              <a:spLocks noChangeArrowheads="1"/>
            </p:cNvSpPr>
            <p:nvPr/>
          </p:nvSpPr>
          <p:spPr bwMode="auto">
            <a:xfrm>
              <a:off x="898114" y="5943798"/>
              <a:ext cx="1528614" cy="738664"/>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..or you can navigate to the </a:t>
              </a:r>
              <a:r>
                <a:rPr lang="en-US" altLang="x-none" sz="1400" i="1" dirty="0" err="1"/>
                <a:t>Sireum</a:t>
              </a:r>
              <a:r>
                <a:rPr lang="en-US" altLang="x-none" sz="1400" i="1" dirty="0"/>
                <a:t> / </a:t>
              </a:r>
              <a:r>
                <a:rPr lang="en-US" altLang="x-none" sz="1400" i="1" dirty="0" err="1"/>
                <a:t>Logika</a:t>
              </a:r>
              <a:r>
                <a:rPr lang="en-US" altLang="x-none" sz="1400" i="1" dirty="0"/>
                <a:t> options from the main menu bar (Tools /</a:t>
              </a:r>
              <a:r>
                <a:rPr lang="en-US" altLang="x-none" sz="1400" i="1" dirty="0" err="1"/>
                <a:t>Sireum</a:t>
              </a:r>
              <a:r>
                <a:rPr lang="en-US" altLang="x-none" sz="1400" i="1" dirty="0"/>
                <a:t> / </a:t>
              </a:r>
              <a:r>
                <a:rPr lang="en-US" altLang="x-none" sz="1400" i="1" dirty="0" err="1"/>
                <a:t>Logika</a:t>
              </a:r>
              <a:r>
                <a:rPr lang="en-US" altLang="x-none" sz="1400" i="1" dirty="0"/>
                <a:t>)</a:t>
              </a:r>
            </a:p>
          </p:txBody>
        </p:sp>
        <p:sp>
          <p:nvSpPr>
            <p:cNvPr id="23" name="Line 13">
              <a:extLst>
                <a:ext uri="{FF2B5EF4-FFF2-40B4-BE49-F238E27FC236}">
                  <a16:creationId xmlns:a16="http://schemas.microsoft.com/office/drawing/2014/main" id="{3B6AEF25-83F6-2C75-73D1-6A1E61928C63}"/>
                </a:ext>
              </a:extLst>
            </p:cNvPr>
            <p:cNvSpPr>
              <a:spLocks noChangeShapeType="1"/>
            </p:cNvSpPr>
            <p:nvPr/>
          </p:nvSpPr>
          <p:spPr bwMode="auto">
            <a:xfrm flipV="1">
              <a:off x="1203837" y="4973027"/>
              <a:ext cx="148243" cy="970770"/>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2969292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ends">
  <a:themeElements>
    <a:clrScheme name="">
      <a:dk1>
        <a:srgbClr val="000000"/>
      </a:dk1>
      <a:lt1>
        <a:srgbClr val="FFFFFF"/>
      </a:lt1>
      <a:dk2>
        <a:srgbClr val="990099"/>
      </a:dk2>
      <a:lt2>
        <a:srgbClr val="1C1C1C"/>
      </a:lt2>
      <a:accent1>
        <a:srgbClr val="6E1EC6"/>
      </a:accent1>
      <a:accent2>
        <a:srgbClr val="FFCF01"/>
      </a:accent2>
      <a:accent3>
        <a:srgbClr val="FFFFFF"/>
      </a:accent3>
      <a:accent4>
        <a:srgbClr val="000000"/>
      </a:accent4>
      <a:accent5>
        <a:srgbClr val="BAABDF"/>
      </a:accent5>
      <a:accent6>
        <a:srgbClr val="E7BB01"/>
      </a:accent6>
      <a:hlink>
        <a:srgbClr val="00CC00"/>
      </a:hlink>
      <a:folHlink>
        <a:srgbClr val="990099"/>
      </a:folHlink>
    </a:clrScheme>
    <a:fontScheme name="Blends">
      <a:majorFont>
        <a:latin typeface="Microsoft Sans Serif"/>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ahom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ahoma" charset="0"/>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Designs\Blends.pot</Template>
  <TotalTime>212525</TotalTime>
  <Words>1893</Words>
  <Application>Microsoft Macintosh PowerPoint</Application>
  <PresentationFormat>On-screen Show (4:3)</PresentationFormat>
  <Paragraphs>210</Paragraphs>
  <Slides>32</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Courier New</vt:lpstr>
      <vt:lpstr>Microsoft Sans Serif</vt:lpstr>
      <vt:lpstr>Tahoma</vt:lpstr>
      <vt:lpstr>Times New Roman</vt:lpstr>
      <vt:lpstr>Wingdings</vt:lpstr>
      <vt:lpstr>Blends</vt:lpstr>
      <vt:lpstr>Logika Basics</vt:lpstr>
      <vt:lpstr>Logika interface Basics</vt:lpstr>
      <vt:lpstr>Verification Coverage</vt:lpstr>
      <vt:lpstr>Verification Problems</vt:lpstr>
      <vt:lpstr>Bulb: Shows Facts</vt:lpstr>
      <vt:lpstr>Bolt: Shows Summonings</vt:lpstr>
      <vt:lpstr>Logika Settings / Preferences</vt:lpstr>
      <vt:lpstr>Manually Starting Verification</vt:lpstr>
      <vt:lpstr>Manually Starting Verification</vt:lpstr>
      <vt:lpstr>Variables</vt:lpstr>
      <vt:lpstr>Var &amp; Val Identifiers</vt:lpstr>
      <vt:lpstr>Logika Reasoning About Vars</vt:lpstr>
      <vt:lpstr>Logika Reasoning About Vars</vt:lpstr>
      <vt:lpstr>Logika Reasoning About Vars</vt:lpstr>
      <vt:lpstr>Conditional Statements</vt:lpstr>
      <vt:lpstr>Schema for Reasoning About Conditional Statements</vt:lpstr>
      <vt:lpstr>Conditionals: Step by Step</vt:lpstr>
      <vt:lpstr>Conditionals: Step by Step</vt:lpstr>
      <vt:lpstr>Conditionals: Step by Step</vt:lpstr>
      <vt:lpstr>Conditionals: Step by Step</vt:lpstr>
      <vt:lpstr>Method contracts</vt:lpstr>
      <vt:lpstr>Method Contracts</vt:lpstr>
      <vt:lpstr>Service Verification</vt:lpstr>
      <vt:lpstr>Service Verification</vt:lpstr>
      <vt:lpstr>Client Verification</vt:lpstr>
      <vt:lpstr>Client Verification</vt:lpstr>
      <vt:lpstr>Client Verification</vt:lpstr>
      <vt:lpstr>Software Contracts</vt:lpstr>
      <vt:lpstr>Dealing with Non-local Variables</vt:lpstr>
      <vt:lpstr>Referencing the Pre-State in Post-Condition</vt:lpstr>
      <vt:lpstr>Non-local Variables – Client Code</vt:lpstr>
      <vt:lpstr>Software Contracts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John Hatcliff</cp:lastModifiedBy>
  <cp:revision>1427</cp:revision>
  <cp:lastPrinted>2023-09-28T13:37:11Z</cp:lastPrinted>
  <dcterms:created xsi:type="dcterms:W3CDTF">2016-11-14T12:47:14Z</dcterms:created>
  <dcterms:modified xsi:type="dcterms:W3CDTF">2024-10-21T20:53:15Z</dcterms:modified>
</cp:coreProperties>
</file>

<file path=docProps/thumbnail.jpeg>
</file>